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60" r:id="rId2"/>
    <p:sldId id="286" r:id="rId3"/>
    <p:sldId id="325" r:id="rId4"/>
    <p:sldId id="281" r:id="rId5"/>
    <p:sldId id="291" r:id="rId6"/>
    <p:sldId id="320" r:id="rId7"/>
    <p:sldId id="329" r:id="rId8"/>
    <p:sldId id="328" r:id="rId9"/>
    <p:sldId id="330" r:id="rId10"/>
    <p:sldId id="327" r:id="rId11"/>
    <p:sldId id="326" r:id="rId12"/>
    <p:sldId id="331" r:id="rId13"/>
    <p:sldId id="337" r:id="rId14"/>
    <p:sldId id="335" r:id="rId15"/>
    <p:sldId id="339" r:id="rId16"/>
    <p:sldId id="283" r:id="rId17"/>
    <p:sldId id="342" r:id="rId18"/>
    <p:sldId id="341" r:id="rId19"/>
    <p:sldId id="343" r:id="rId20"/>
    <p:sldId id="349" r:id="rId21"/>
    <p:sldId id="261" r:id="rId22"/>
    <p:sldId id="345" r:id="rId23"/>
    <p:sldId id="333" r:id="rId24"/>
    <p:sldId id="334" r:id="rId25"/>
    <p:sldId id="346" r:id="rId26"/>
    <p:sldId id="347" r:id="rId27"/>
    <p:sldId id="348" r:id="rId28"/>
    <p:sldId id="350" r:id="rId29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326D6A-B08B-4250-A521-A5FBC62E1CA4}">
          <p14:sldIdLst>
            <p14:sldId id="260"/>
            <p14:sldId id="286"/>
            <p14:sldId id="325"/>
            <p14:sldId id="281"/>
            <p14:sldId id="291"/>
            <p14:sldId id="320"/>
            <p14:sldId id="329"/>
            <p14:sldId id="328"/>
            <p14:sldId id="330"/>
            <p14:sldId id="327"/>
            <p14:sldId id="326"/>
            <p14:sldId id="331"/>
            <p14:sldId id="337"/>
            <p14:sldId id="335"/>
            <p14:sldId id="339"/>
            <p14:sldId id="283"/>
            <p14:sldId id="342"/>
            <p14:sldId id="341"/>
            <p14:sldId id="343"/>
            <p14:sldId id="349"/>
            <p14:sldId id="261"/>
            <p14:sldId id="345"/>
            <p14:sldId id="333"/>
            <p14:sldId id="334"/>
            <p14:sldId id="346"/>
            <p14:sldId id="347"/>
            <p14:sldId id="348"/>
            <p14:sldId id="35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00000"/>
    <a:srgbClr val="D2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8" autoAdjust="0"/>
    <p:restoredTop sz="44613" autoAdjust="0"/>
  </p:normalViewPr>
  <p:slideViewPr>
    <p:cSldViewPr>
      <p:cViewPr varScale="1">
        <p:scale>
          <a:sx n="96" d="100"/>
          <a:sy n="96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172"/>
    </p:cViewPr>
  </p:sorterViewPr>
  <p:notesViewPr>
    <p:cSldViewPr>
      <p:cViewPr varScale="1">
        <p:scale>
          <a:sx n="61" d="100"/>
          <a:sy n="61" d="100"/>
        </p:scale>
        <p:origin x="-3144" y="-84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F7C47EC5-A55D-4414-8CC7-45E721942A06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51117"/>
            <a:ext cx="5660378" cy="4215922"/>
          </a:xfrm>
          <a:prstGeom prst="rect">
            <a:avLst/>
          </a:prstGeom>
        </p:spPr>
        <p:txBody>
          <a:bodyPr vert="horz" lIns="92217" tIns="46109" rIns="92217" bIns="46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8B5D2C9D-B7FB-41C6-BED5-DB5204D4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10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11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12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13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14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15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17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18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19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0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20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7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22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3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6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7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8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2C9D-B7FB-41C6-BED5-DB5204D4F172}" type="slidenum">
              <a:rPr lang="en-US" smtClean="0"/>
              <a:t>9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4616-60EA-4932-B8CA-96B55BFDB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A5AF-5210-41D7-8AA4-B97BEBE5F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3896-6DC5-48E5-A6CF-2CE73B4A2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44A35-D9A1-4B4F-992B-E7CA16E9D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0D71-9628-4723-982C-03951AEBA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FC36-7B4A-4952-B3E0-C9A808FE3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E395-E1D2-448A-952E-61C5D786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C05E5-4BB2-4076-9864-87034F0E0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2DC9B-1293-47C3-94F2-31B5EDF1F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B0C0-E103-4F9C-AC8F-1258C9DB6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651B-006B-4D2C-A7DF-4E1DD560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F02F45D-166D-411C-A6F0-F29FDA659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slide" Target="slide16.xml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3.png"/><Relationship Id="rId9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2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6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02443" y="457200"/>
            <a:ext cx="7772400" cy="914400"/>
          </a:xfrm>
        </p:spPr>
        <p:txBody>
          <a:bodyPr/>
          <a:lstStyle/>
          <a:p>
            <a:r>
              <a:rPr lang="en-US" b="1" dirty="0" smtClean="0"/>
              <a:t>Beacon Satellite Scintillation</a:t>
            </a:r>
            <a:br>
              <a:rPr lang="en-US" b="1" dirty="0" smtClean="0"/>
            </a:br>
            <a:r>
              <a:rPr lang="en-US" b="1" dirty="0" smtClean="0"/>
              <a:t>Sputnik to </a:t>
            </a:r>
            <a:r>
              <a:rPr lang="en-US" b="1" dirty="0" err="1" smtClean="0"/>
              <a:t>Cubesat</a:t>
            </a:r>
            <a:r>
              <a:rPr lang="en-US" b="1" dirty="0" smtClean="0"/>
              <a:t> 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447800" y="6186488"/>
            <a:ext cx="678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54" name="Picture 9" descr="is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56075"/>
            <a:ext cx="50292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7253287" cy="701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en-GB"/>
            </a:defPPr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 baseline="300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 baseline="300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 baseline="300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 baseline="300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 baseline="300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300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300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300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300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811213" lvl="1" indent="-457200" eaLnBrk="1">
              <a:lnSpc>
                <a:spcPct val="93000"/>
              </a:lnSpc>
              <a:tabLst>
                <a:tab pos="354013" algn="l"/>
                <a:tab pos="811213" algn="l"/>
                <a:tab pos="1268413" algn="l"/>
                <a:tab pos="1725613" algn="l"/>
                <a:tab pos="2182813" algn="l"/>
                <a:tab pos="2640013" algn="l"/>
                <a:tab pos="3097213" algn="l"/>
                <a:tab pos="3554413" algn="l"/>
                <a:tab pos="4011613" algn="l"/>
                <a:tab pos="4468813" algn="l"/>
                <a:tab pos="4926013" algn="l"/>
                <a:tab pos="5383213" algn="l"/>
                <a:tab pos="5840413" algn="l"/>
                <a:tab pos="6297613" algn="l"/>
                <a:tab pos="6754813" algn="l"/>
                <a:tab pos="7212013" algn="l"/>
                <a:tab pos="7669213" algn="l"/>
                <a:tab pos="8126413" algn="l"/>
                <a:tab pos="8583613" algn="l"/>
                <a:tab pos="9040813" algn="l"/>
                <a:tab pos="9498013" algn="l"/>
              </a:tabLst>
              <a:defRPr/>
            </a:pPr>
            <a:r>
              <a:rPr lang="en-GB" sz="2000" b="1" baseline="0" dirty="0">
                <a:solidFill>
                  <a:srgbClr val="000000"/>
                </a:solidFill>
              </a:rPr>
              <a:t>Charles </a:t>
            </a:r>
            <a:r>
              <a:rPr lang="en-GB" sz="2000" b="1" baseline="0" dirty="0" err="1" smtClean="0">
                <a:solidFill>
                  <a:srgbClr val="000000"/>
                </a:solidFill>
              </a:rPr>
              <a:t>Rino</a:t>
            </a:r>
            <a:endParaRPr lang="en-GB" sz="2000" dirty="0">
              <a:solidFill>
                <a:srgbClr val="000000"/>
              </a:solidFill>
            </a:endParaRPr>
          </a:p>
          <a:p>
            <a:pPr marL="811213" lvl="1" indent="-457200" eaLnBrk="1">
              <a:lnSpc>
                <a:spcPct val="150000"/>
              </a:lnSpc>
              <a:buFont typeface="Wingdings" pitchFamily="2" charset="2"/>
              <a:buNone/>
              <a:tabLst>
                <a:tab pos="354013" algn="l"/>
                <a:tab pos="811213" algn="l"/>
                <a:tab pos="1268413" algn="l"/>
                <a:tab pos="1725613" algn="l"/>
                <a:tab pos="2182813" algn="l"/>
                <a:tab pos="2640013" algn="l"/>
                <a:tab pos="3097213" algn="l"/>
                <a:tab pos="3554413" algn="l"/>
                <a:tab pos="4011613" algn="l"/>
                <a:tab pos="4468813" algn="l"/>
                <a:tab pos="4926013" algn="l"/>
                <a:tab pos="5383213" algn="l"/>
                <a:tab pos="5840413" algn="l"/>
                <a:tab pos="6297613" algn="l"/>
                <a:tab pos="6754813" algn="l"/>
                <a:tab pos="7212013" algn="l"/>
                <a:tab pos="7669213" algn="l"/>
                <a:tab pos="8126413" algn="l"/>
                <a:tab pos="8583613" algn="l"/>
                <a:tab pos="9040813" algn="l"/>
                <a:tab pos="9498013" algn="l"/>
              </a:tabLst>
              <a:defRPr/>
            </a:pPr>
            <a:r>
              <a:rPr lang="en-GB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Visiting Scholar, Boston College, Institute for Scientific Research</a:t>
            </a:r>
            <a:endParaRPr lang="en-GB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37338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2013 Beacon Satellite </a:t>
            </a:r>
            <a:r>
              <a:rPr lang="en-US" b="1" dirty="0" smtClean="0"/>
              <a:t>Symposium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8-12 July </a:t>
            </a:r>
            <a:r>
              <a:rPr lang="en-US" b="1" dirty="0" smtClean="0"/>
              <a:t>2013</a:t>
            </a:r>
            <a:endParaRPr lang="en-US" dirty="0" smtClean="0"/>
          </a:p>
          <a:p>
            <a:pPr algn="ctr"/>
            <a:r>
              <a:rPr lang="en-US" i="1" dirty="0" smtClean="0"/>
              <a:t>Bath</a:t>
            </a:r>
            <a:r>
              <a:rPr lang="en-US" i="1" dirty="0"/>
              <a:t>, </a:t>
            </a:r>
            <a:r>
              <a:rPr lang="en-US" i="1" dirty="0" smtClean="0"/>
              <a:t>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088912"/>
            <a:ext cx="3295650" cy="2873488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3962400" cy="2809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3962400"/>
            <a:ext cx="2285999" cy="2851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14" y="3962400"/>
            <a:ext cx="2855470" cy="2830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2076" y="640208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Ancon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2644" y="64008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Poker Flat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700" y="4636578"/>
            <a:ext cx="3326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Receiving stations operated </a:t>
            </a:r>
          </a:p>
          <a:p>
            <a:r>
              <a:rPr lang="en-US" b="1" dirty="0" smtClean="0"/>
              <a:t>at Ancon, Peru near the </a:t>
            </a:r>
          </a:p>
          <a:p>
            <a:r>
              <a:rPr lang="en-US" b="1" dirty="0" err="1" smtClean="0"/>
              <a:t>Jicamarca</a:t>
            </a:r>
            <a:r>
              <a:rPr lang="en-US" b="1" dirty="0" smtClean="0"/>
              <a:t>, Radar and at </a:t>
            </a:r>
          </a:p>
          <a:p>
            <a:r>
              <a:rPr lang="en-US" b="1" dirty="0" smtClean="0"/>
              <a:t>Poker Flat, Alaska near the </a:t>
            </a:r>
          </a:p>
          <a:p>
            <a:r>
              <a:rPr lang="en-US" b="1" dirty="0" err="1" smtClean="0"/>
              <a:t>Chatanika</a:t>
            </a:r>
            <a:r>
              <a:rPr lang="en-US" b="1" dirty="0" smtClean="0"/>
              <a:t> Radar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11534" y="1752600"/>
            <a:ext cx="387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Wideband Beacon Payload</a:t>
            </a:r>
          </a:p>
          <a:p>
            <a:pPr algn="ctr"/>
            <a:r>
              <a:rPr lang="en-US" dirty="0" smtClean="0"/>
              <a:t>S-Band, L-Band, VHF,</a:t>
            </a:r>
            <a:endParaRPr lang="en-US" dirty="0"/>
          </a:p>
          <a:p>
            <a:pPr algn="ctr"/>
            <a:r>
              <a:rPr lang="en-US" dirty="0" smtClean="0"/>
              <a:t>UHF (5 frequencies ~11 MHz apart)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06593" y="152400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Wideband</a:t>
            </a:r>
          </a:p>
          <a:p>
            <a:pPr algn="ctr"/>
            <a:r>
              <a:rPr lang="en-US" b="1" dirty="0" smtClean="0"/>
              <a:t>(concluded)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2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03028"/>
            <a:ext cx="3505200" cy="2806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05393"/>
            <a:ext cx="3973882" cy="2487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75" y="4105393"/>
            <a:ext cx="3713425" cy="24879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91896" y="316468"/>
            <a:ext cx="2993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Modern Beacon Satellites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219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GPS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228" y="5906869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COSMIC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Operational 2006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9436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CUBESAT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 launched 2003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580" y="228600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Operational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1994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057646"/>
            <a:ext cx="1905000" cy="3273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09" y="1057646"/>
            <a:ext cx="2591766" cy="31192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0234" y="228600"/>
            <a:ext cx="398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Two Scintillation Pioneers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007676"/>
            <a:ext cx="16979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Henry Booker</a:t>
            </a:r>
          </a:p>
          <a:p>
            <a:pPr algn="ctr"/>
            <a:r>
              <a:rPr lang="en-US" b="1" dirty="0" smtClean="0"/>
              <a:t>1910-1988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41957" y="4230469"/>
            <a:ext cx="16251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Jules Aarons</a:t>
            </a:r>
          </a:p>
          <a:p>
            <a:pPr algn="ctr"/>
            <a:r>
              <a:rPr lang="en-US" b="1" dirty="0" smtClean="0"/>
              <a:t>1921-2008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2335914" y="1308265"/>
            <a:ext cx="39624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335914" y="1536865"/>
            <a:ext cx="3946566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z="1600" b="1" dirty="0" smtClean="0"/>
              <a:t>Henry Booker</a:t>
            </a:r>
          </a:p>
          <a:p>
            <a:pPr eaLnBrk="1" hangingPunct="1"/>
            <a:r>
              <a:rPr lang="en-US" sz="1600" b="1" dirty="0" smtClean="0"/>
              <a:t>Cambridge University degrees in pure and applied mathematics and </a:t>
            </a:r>
            <a:r>
              <a:rPr lang="en-US" sz="1600" b="1" dirty="0" err="1" smtClean="0"/>
              <a:t>ionospheric</a:t>
            </a:r>
            <a:r>
              <a:rPr lang="en-US" sz="1600" b="1" dirty="0" smtClean="0"/>
              <a:t> physics</a:t>
            </a:r>
          </a:p>
          <a:p>
            <a:pPr eaLnBrk="1" hangingPunct="1"/>
            <a:r>
              <a:rPr lang="en-US" sz="1600" b="1" dirty="0" smtClean="0"/>
              <a:t>Lecturer at Cambridge working under J. A. Radcliffe 1933 to 1948</a:t>
            </a:r>
          </a:p>
          <a:p>
            <a:pPr eaLnBrk="1" hangingPunct="1"/>
            <a:r>
              <a:rPr lang="en-US" sz="1600" b="1" dirty="0" smtClean="0"/>
              <a:t>Cornell University from 1948 to 1965</a:t>
            </a:r>
          </a:p>
          <a:p>
            <a:pPr lvl="1" eaLnBrk="1" hangingPunct="1"/>
            <a:r>
              <a:rPr lang="en-US" sz="1600" b="1" dirty="0" smtClean="0"/>
              <a:t>Students: Ken Bowles, Don Farley, and William Gordon</a:t>
            </a:r>
          </a:p>
          <a:p>
            <a:pPr eaLnBrk="1" hangingPunct="1"/>
            <a:r>
              <a:rPr lang="en-US" sz="1600" b="1" dirty="0" smtClean="0"/>
              <a:t>Founded the U.C.S.D Department of Applied </a:t>
            </a:r>
            <a:r>
              <a:rPr lang="en-US" sz="1600" b="1" dirty="0" err="1" smtClean="0"/>
              <a:t>Electrophysics</a:t>
            </a:r>
            <a:r>
              <a:rPr lang="en-US" sz="1600" b="1" dirty="0" smtClean="0"/>
              <a:t> in 1965, now the Jacobs School of Engineering</a:t>
            </a:r>
          </a:p>
          <a:p>
            <a:pPr lvl="1" eaLnBrk="1" hangingPunct="1"/>
            <a:r>
              <a:rPr lang="en-US" sz="1600" b="1" dirty="0" smtClean="0"/>
              <a:t>Faculty: Jules </a:t>
            </a:r>
            <a:r>
              <a:rPr lang="en-US" sz="1600" b="1" dirty="0" err="1" smtClean="0"/>
              <a:t>Fejer</a:t>
            </a:r>
            <a:r>
              <a:rPr lang="en-US" sz="1600" b="1" dirty="0" smtClean="0"/>
              <a:t>, Peter Banks, Irwin Jacobs, Marshall Cohen, Victor Rumsey, and Ian </a:t>
            </a:r>
            <a:r>
              <a:rPr lang="en-US" sz="1600" b="1" dirty="0" err="1" smtClean="0"/>
              <a:t>Axford</a:t>
            </a:r>
            <a:r>
              <a:rPr lang="en-US" sz="1600" b="1" dirty="0" smtClean="0"/>
              <a:t>, and Hanes </a:t>
            </a:r>
            <a:r>
              <a:rPr lang="en-US" sz="1600" b="1" dirty="0" err="1" smtClean="0"/>
              <a:t>Alfvein</a:t>
            </a:r>
            <a:r>
              <a:rPr lang="en-US" sz="1600" b="1" dirty="0" smtClean="0"/>
              <a:t> (Visiting)</a:t>
            </a:r>
          </a:p>
          <a:p>
            <a:pPr eaLnBrk="1" hangingPunct="1"/>
            <a:endParaRPr lang="en-US" sz="1600" b="1" dirty="0" smtClean="0"/>
          </a:p>
          <a:p>
            <a:pPr eaLnBrk="1" hangingPunct="1"/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2319338" y="1219200"/>
            <a:ext cx="3978976" cy="5270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62200" y="1058636"/>
            <a:ext cx="39624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362200" y="1287236"/>
            <a:ext cx="3946566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z="1600" b="1" smtClean="0"/>
              <a:t>Jules Aarons</a:t>
            </a:r>
          </a:p>
          <a:p>
            <a:pPr eaLnBrk="1" hangingPunct="1"/>
            <a:r>
              <a:rPr lang="en-US" sz="1600" b="1" smtClean="0"/>
              <a:t>Graduated from City College of NY in 1942 Fulbright Scholar Ph. D University of Paris 1954</a:t>
            </a:r>
          </a:p>
          <a:p>
            <a:pPr eaLnBrk="1" hangingPunct="1"/>
            <a:r>
              <a:rPr lang="en-US" sz="1600" b="1" smtClean="0"/>
              <a:t>1943 -1945 Army Air Force Radio and Radar Officer</a:t>
            </a:r>
          </a:p>
          <a:p>
            <a:pPr eaLnBrk="1" hangingPunct="1"/>
            <a:r>
              <a:rPr lang="en-US" sz="1600" b="1" smtClean="0"/>
              <a:t>1946-1981 AFGL</a:t>
            </a:r>
          </a:p>
          <a:p>
            <a:pPr eaLnBrk="1" hangingPunct="1"/>
            <a:r>
              <a:rPr lang="en-US" sz="1600" b="1" smtClean="0"/>
              <a:t>1981-2005 Professor of Astronomy and Space Physics Boston University</a:t>
            </a:r>
          </a:p>
          <a:p>
            <a:pPr eaLnBrk="1" hangingPunct="1"/>
            <a:r>
              <a:rPr lang="en-US" sz="1600" b="1" smtClean="0"/>
              <a:t>Stimulated DOD scintillation research using radio astronomy well before Sputnik</a:t>
            </a:r>
          </a:p>
          <a:p>
            <a:pPr eaLnBrk="1" hangingPunct="1"/>
            <a:r>
              <a:rPr lang="en-US" sz="1600" b="1" smtClean="0"/>
              <a:t>Stimulated international cooperative scintillation research leading to the morphology of scintillation and its relation to global ionospheric dynamics</a:t>
            </a:r>
          </a:p>
          <a:p>
            <a:pPr eaLnBrk="1" hangingPunct="1"/>
            <a:r>
              <a:rPr lang="en-US" sz="1600" b="1" smtClean="0"/>
              <a:t>The Beacon Satellite Symposia can be thought of as one of his legacies</a:t>
            </a:r>
          </a:p>
          <a:p>
            <a:pPr eaLnBrk="1" hangingPunct="1"/>
            <a:endParaRPr lang="en-US" sz="1600" b="1" smtClean="0"/>
          </a:p>
          <a:p>
            <a:pPr eaLnBrk="1" hangingPunct="1"/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2362200" y="1066800"/>
            <a:ext cx="4005262" cy="5182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6" grpId="0"/>
      <p:bldP spid="7" grpId="0" animBg="1"/>
      <p:bldP spid="17" grpId="0" animBg="1"/>
      <p:bldP spid="18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066800"/>
            <a:ext cx="7691883" cy="5750924"/>
            <a:chOff x="309117" y="1066800"/>
            <a:chExt cx="7691883" cy="57509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108283"/>
              <a:ext cx="5486400" cy="3533775"/>
            </a:xfrm>
            <a:prstGeom prst="rect">
              <a:avLst/>
            </a:prstGeom>
            <a:scene3d>
              <a:camera prst="orthographicFront">
                <a:rot lat="4474247" lon="583537" rev="1142834"/>
              </a:camera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938" y="3160124"/>
              <a:ext cx="5453062" cy="3657600"/>
            </a:xfrm>
            <a:prstGeom prst="rect">
              <a:avLst/>
            </a:prstGeom>
            <a:scene3d>
              <a:camera prst="orthographicFront">
                <a:rot lat="4474247" lon="583537" rev="1142834"/>
              </a:camera>
              <a:lightRig rig="threePt" dir="t"/>
            </a:scene3d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209800" y="1517859"/>
              <a:ext cx="3143156" cy="3318665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398259" y="2618801"/>
              <a:ext cx="716541" cy="1524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98259" y="2771201"/>
              <a:ext cx="205870" cy="6096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98259" y="2771201"/>
              <a:ext cx="0" cy="838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2019275" y="1066800"/>
              <a:ext cx="3059808" cy="3567706"/>
              <a:chOff x="2019275" y="1453941"/>
              <a:chExt cx="3059808" cy="356770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019275" y="1453941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SOURCE</a:t>
                </a:r>
                <a:endParaRPr lang="en-US" sz="1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89784" y="4498427"/>
                <a:ext cx="14723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OBSERVATION</a:t>
                </a:r>
              </a:p>
              <a:p>
                <a:pPr algn="ctr"/>
                <a:r>
                  <a:rPr lang="en-US" sz="1400" b="1" dirty="0" smtClean="0"/>
                  <a:t>PLANE</a:t>
                </a:r>
                <a:endParaRPr lang="en-US" sz="14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656899" y="2252830"/>
                <a:ext cx="14221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STRUCTURED</a:t>
                </a:r>
              </a:p>
              <a:p>
                <a:pPr algn="ctr"/>
                <a:r>
                  <a:rPr lang="en-US" sz="1400" b="1" dirty="0" smtClean="0"/>
                  <a:t>MEDIUM</a:t>
                </a:r>
                <a:endParaRPr lang="en-US" sz="1400" b="1" dirty="0"/>
              </a:p>
            </p:txBody>
          </p:sp>
        </p:grpSp>
        <p:sp>
          <p:nvSpPr>
            <p:cNvPr id="17" name="Arc 16"/>
            <p:cNvSpPr/>
            <p:nvPr/>
          </p:nvSpPr>
          <p:spPr>
            <a:xfrm rot="20369906">
              <a:off x="309117" y="1635225"/>
              <a:ext cx="2899541" cy="987631"/>
            </a:xfrm>
            <a:prstGeom prst="arc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502182" y="228600"/>
            <a:ext cx="3842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Abstracting The Problem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67400" y="233723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3D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436236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2D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33212" y="4372896"/>
            <a:ext cx="3181988" cy="88490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50458" y="409087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1D Scan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99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 hidden="1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5" y="2617777"/>
            <a:ext cx="7256874" cy="1066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59227" y="228600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Why So Difficult?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0" y="2376765"/>
            <a:ext cx="3747625" cy="1283732"/>
            <a:chOff x="3733800" y="1611868"/>
            <a:chExt cx="3861099" cy="12837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05000"/>
              <a:ext cx="3861099" cy="9906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191000" y="1611868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According to Maxwell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343135" y="2376765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Born Approximation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300565"/>
            <a:ext cx="7806739" cy="1230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" y="2300565"/>
            <a:ext cx="8050213" cy="12573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64437" y="3169980"/>
            <a:ext cx="6896188" cy="1725623"/>
            <a:chOff x="1193878" y="2590800"/>
            <a:chExt cx="6896188" cy="172562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878" y="2895600"/>
              <a:ext cx="6896188" cy="1420823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flipH="1">
              <a:off x="1828800" y="2590800"/>
              <a:ext cx="114300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84" y="3337466"/>
            <a:ext cx="1647825" cy="847725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48600" y="5410200"/>
            <a:ext cx="481530" cy="342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11" action="ppaction://hlinksldjump" highlightClick="1"/>
          </p:cNvPr>
          <p:cNvSpPr/>
          <p:nvPr/>
        </p:nvSpPr>
        <p:spPr>
          <a:xfrm>
            <a:off x="7848600" y="6063734"/>
            <a:ext cx="48153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35694" y="541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35694" y="6031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62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02168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356" y="1417530"/>
            <a:ext cx="373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Calculation of field moments involves the expectation of products of fields and the refractive index variation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Well before Sputnik it was known that Russian researchers had mastered this computation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Translations of </a:t>
            </a:r>
            <a:r>
              <a:rPr lang="en-US" sz="1400" b="1" dirty="0" err="1" smtClean="0"/>
              <a:t>Tatarski’s</a:t>
            </a:r>
            <a:r>
              <a:rPr lang="en-US" sz="1400" b="1" dirty="0" smtClean="0"/>
              <a:t> seminal book and numerous papers by Russian scientists were widely circulated in the 1960s.  The 1971 review paper by </a:t>
            </a:r>
            <a:r>
              <a:rPr lang="en-US" sz="1400" b="1" dirty="0" err="1" smtClean="0"/>
              <a:t>Barabanenkov</a:t>
            </a:r>
            <a:r>
              <a:rPr lang="en-US" sz="1400" b="1" dirty="0"/>
              <a:t> </a:t>
            </a:r>
            <a:r>
              <a:rPr lang="en-US" sz="1400" b="1" dirty="0" smtClean="0"/>
              <a:t>summarized this work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A key result was a hierarchy of first-order differential equations of increasing complexity that characterize the complex field moments</a:t>
            </a: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In spite of the cold war, an active period of U.S.S.R - U.S. exchange and collaboration followed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186" y="0"/>
            <a:ext cx="4113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The Heyday of Scintillation</a:t>
            </a:r>
          </a:p>
          <a:p>
            <a:pPr algn="ctr"/>
            <a:r>
              <a:rPr lang="en-US" sz="2400" b="1" dirty="0" smtClean="0"/>
              <a:t>1970-2000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087934"/>
            <a:ext cx="3810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URSI USSR meeting held at </a:t>
            </a:r>
            <a:r>
              <a:rPr lang="en-US" sz="1400" b="1" dirty="0" err="1" smtClean="0"/>
              <a:t>Yakov</a:t>
            </a:r>
            <a:r>
              <a:rPr lang="en-US" sz="1400" b="1" dirty="0" smtClean="0"/>
              <a:t> Alpert’s IZMIRAN laboratory November 1974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Early results from ATS 6 were reported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September 1988 workshop </a:t>
            </a:r>
            <a:r>
              <a:rPr lang="en-US" sz="1400" b="1" dirty="0" err="1" smtClean="0"/>
              <a:t>Tallin</a:t>
            </a:r>
            <a:r>
              <a:rPr lang="en-US" sz="1400" b="1" dirty="0" smtClean="0"/>
              <a:t>, Estonia</a:t>
            </a:r>
            <a:r>
              <a:rPr lang="en-US" sz="1400" b="1" dirty="0"/>
              <a:t> </a:t>
            </a:r>
            <a:r>
              <a:rPr lang="en-US" sz="1400" b="1" dirty="0" smtClean="0"/>
              <a:t>organized by Professors </a:t>
            </a:r>
            <a:r>
              <a:rPr lang="en-US" sz="1400" b="1" dirty="0" err="1"/>
              <a:t>Tatarski</a:t>
            </a:r>
            <a:r>
              <a:rPr lang="en-US" sz="1400" b="1" dirty="0"/>
              <a:t> and </a:t>
            </a:r>
            <a:r>
              <a:rPr lang="en-US" sz="1400" b="1" dirty="0" err="1" smtClean="0"/>
              <a:t>Ishimaru</a:t>
            </a:r>
            <a:endParaRPr lang="en-US" sz="14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/>
              <a:t>I</a:t>
            </a:r>
            <a:r>
              <a:rPr lang="en-US" sz="1400" b="1" dirty="0" smtClean="0"/>
              <a:t>nitiated collaborations and friendships that have persisted to this 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An outgrowth was a week-long meeting held at the University of Washington in 1992.  The published collection of invited papers edited by </a:t>
            </a:r>
            <a:r>
              <a:rPr lang="en-US" sz="1400" b="1" dirty="0" err="1" smtClean="0"/>
              <a:t>Tatarski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Ishimaru</a:t>
            </a:r>
            <a:r>
              <a:rPr lang="en-US" sz="1400" b="1" dirty="0" smtClean="0"/>
              <a:t>, and </a:t>
            </a:r>
            <a:r>
              <a:rPr lang="en-US" sz="1400" b="1" dirty="0" err="1" smtClean="0"/>
              <a:t>Zavronity</a:t>
            </a:r>
            <a:r>
              <a:rPr lang="en-US" sz="1400" b="1" dirty="0" smtClean="0"/>
              <a:t> is the finest compendium of propagation in random media available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1982 review papers by </a:t>
            </a:r>
            <a:r>
              <a:rPr lang="en-US" sz="1400" b="1" dirty="0" err="1" smtClean="0"/>
              <a:t>Yeh</a:t>
            </a:r>
            <a:r>
              <a:rPr lang="en-US" sz="1400" b="1" dirty="0" smtClean="0"/>
              <a:t> &amp; Liu and Aarons, Special issues of Radio Science (Jan., 1975), JOSA (Dec.,1985), and a new journal, </a:t>
            </a:r>
            <a:r>
              <a:rPr lang="en-US" sz="1400" b="1" i="1" dirty="0" smtClean="0"/>
              <a:t>Waves </a:t>
            </a:r>
            <a:r>
              <a:rPr lang="en-US" sz="1400" b="1" i="1" dirty="0"/>
              <a:t>in Random </a:t>
            </a:r>
            <a:r>
              <a:rPr lang="en-US" sz="1400" b="1" i="1" dirty="0" smtClean="0"/>
              <a:t>Media </a:t>
            </a:r>
            <a:r>
              <a:rPr lang="en-US" sz="1400" b="1" dirty="0" smtClean="0"/>
              <a:t>(1991) were dedicated to the subject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 smtClean="0"/>
          </a:p>
          <a:p>
            <a:endParaRPr lang="en-US" sz="1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0410" y="6280666"/>
            <a:ext cx="778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Archived material kindly recovered by Valery </a:t>
            </a:r>
            <a:r>
              <a:rPr lang="en-US" smtClean="0">
                <a:solidFill>
                  <a:schemeClr val="accent1"/>
                </a:solidFill>
              </a:rPr>
              <a:t>Zavrotny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and Akira </a:t>
            </a:r>
            <a:r>
              <a:rPr lang="en-US" dirty="0" err="1" smtClean="0">
                <a:solidFill>
                  <a:schemeClr val="accent1"/>
                </a:solidFill>
              </a:rPr>
              <a:t>Ishimaru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132" y="6280666"/>
            <a:ext cx="769620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4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14400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131498" y="31646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Scintillation Road Map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359293"/>
            <a:ext cx="1459229" cy="2332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29780"/>
            <a:ext cx="1524000" cy="230184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" y="1047690"/>
            <a:ext cx="8153400" cy="4910555"/>
            <a:chOff x="609600" y="1047690"/>
            <a:chExt cx="8153400" cy="491055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244025"/>
              <a:ext cx="5418793" cy="6858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585550" y="4082296"/>
              <a:ext cx="1238929" cy="11695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MOMENT</a:t>
              </a:r>
            </a:p>
            <a:p>
              <a:pPr algn="ctr"/>
              <a:r>
                <a:rPr lang="en-US" sz="1400" b="1" dirty="0" smtClean="0"/>
                <a:t>EQUATIONS</a:t>
              </a:r>
            </a:p>
            <a:p>
              <a:pPr algn="ctr"/>
              <a:r>
                <a:rPr lang="en-US" sz="1400" b="1" dirty="0"/>
                <a:t>&amp;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PATH</a:t>
              </a:r>
            </a:p>
            <a:p>
              <a:pPr algn="ctr"/>
              <a:r>
                <a:rPr lang="en-US" sz="1400" b="1" dirty="0" smtClean="0"/>
                <a:t>INTEGRALS</a:t>
              </a:r>
              <a:endParaRPr lang="en-US" sz="14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3722" y="2716650"/>
              <a:ext cx="1497013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66"/>
                  </a:solidFill>
                </a:rPr>
                <a:t>FIELD</a:t>
              </a:r>
            </a:p>
            <a:p>
              <a:pPr algn="ctr"/>
              <a:r>
                <a:rPr lang="en-US" sz="1400" b="1" dirty="0" smtClean="0">
                  <a:solidFill>
                    <a:srgbClr val="FF0066"/>
                  </a:solidFill>
                </a:rPr>
                <a:t>REALIZATIONS</a:t>
              </a:r>
              <a:endParaRPr lang="en-US" sz="1400" b="1" dirty="0">
                <a:solidFill>
                  <a:srgbClr val="FF0066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97776" y="2234625"/>
              <a:ext cx="2071183" cy="5847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DIRECT</a:t>
              </a:r>
            </a:p>
            <a:p>
              <a:pPr algn="ctr"/>
              <a:r>
                <a:rPr lang="en-US" sz="1600" b="1" dirty="0"/>
                <a:t>INTEGRATION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97776" y="3056640"/>
              <a:ext cx="2071183" cy="5847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PARABOLIC</a:t>
              </a:r>
            </a:p>
            <a:p>
              <a:pPr algn="ctr"/>
              <a:r>
                <a:rPr lang="en-US" sz="1600" b="1" dirty="0" smtClean="0"/>
                <a:t>APPROXIMATION</a:t>
              </a:r>
              <a:endParaRPr lang="en-US" sz="1600" b="1" dirty="0"/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4095289" y="3641415"/>
              <a:ext cx="261980" cy="4408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Brace 48"/>
            <p:cNvSpPr/>
            <p:nvPr/>
          </p:nvSpPr>
          <p:spPr>
            <a:xfrm>
              <a:off x="5337999" y="2234625"/>
              <a:ext cx="276158" cy="146834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67400" y="4429780"/>
              <a:ext cx="1334020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66"/>
                  </a:solidFill>
                </a:rPr>
                <a:t>COHERENCE</a:t>
              </a:r>
            </a:p>
            <a:p>
              <a:pPr algn="ctr"/>
              <a:r>
                <a:rPr lang="en-US" sz="1400" b="1" dirty="0" smtClean="0">
                  <a:solidFill>
                    <a:srgbClr val="FF0066"/>
                  </a:solidFill>
                </a:rPr>
                <a:t>MEASURES</a:t>
              </a:r>
              <a:endParaRPr lang="en-US" sz="1400" b="1" dirty="0">
                <a:solidFill>
                  <a:srgbClr val="FF0066"/>
                </a:solidFill>
              </a:endParaRPr>
            </a:p>
          </p:txBody>
        </p:sp>
        <p:sp>
          <p:nvSpPr>
            <p:cNvPr id="51" name="Down Arrow 50"/>
            <p:cNvSpPr/>
            <p:nvPr/>
          </p:nvSpPr>
          <p:spPr>
            <a:xfrm>
              <a:off x="4109465" y="1854837"/>
              <a:ext cx="247804" cy="379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542704" y="1920982"/>
              <a:ext cx="655072" cy="1456643"/>
              <a:chOff x="1600200" y="1732028"/>
              <a:chExt cx="723014" cy="1456643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1600200" y="1732028"/>
                <a:ext cx="0" cy="144998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1600200" y="3188670"/>
                <a:ext cx="723014" cy="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Down Arrow 54"/>
            <p:cNvSpPr/>
            <p:nvPr/>
          </p:nvSpPr>
          <p:spPr>
            <a:xfrm>
              <a:off x="6378327" y="3225225"/>
              <a:ext cx="247804" cy="11816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/>
            <p:cNvSpPr/>
            <p:nvPr/>
          </p:nvSpPr>
          <p:spPr>
            <a:xfrm rot="16200000">
              <a:off x="5219327" y="4177353"/>
              <a:ext cx="273506" cy="10226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62332" y="1371600"/>
              <a:ext cx="1600668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PROBABILISTIC</a:t>
              </a:r>
            </a:p>
            <a:p>
              <a:pPr algn="ctr"/>
              <a:r>
                <a:rPr lang="en-US" sz="1400" b="1" dirty="0" smtClean="0"/>
                <a:t>MODELS</a:t>
              </a:r>
              <a:endParaRPr lang="en-US" sz="1400" b="1" dirty="0"/>
            </a:p>
          </p:txBody>
        </p:sp>
        <p:sp>
          <p:nvSpPr>
            <p:cNvPr id="58" name="Down Arrow 57"/>
            <p:cNvSpPr/>
            <p:nvPr/>
          </p:nvSpPr>
          <p:spPr>
            <a:xfrm>
              <a:off x="7848600" y="1905000"/>
              <a:ext cx="247804" cy="914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/>
            <p:nvPr/>
          </p:nvSpPr>
          <p:spPr>
            <a:xfrm rot="16200000">
              <a:off x="7307266" y="2831339"/>
              <a:ext cx="224595" cy="36112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06160" y="2819400"/>
              <a:ext cx="775840" cy="3385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66"/>
                  </a:solidFill>
                </a:rPr>
                <a:t>PDFS </a:t>
              </a:r>
              <a:endParaRPr lang="en-US" sz="1600" b="1" dirty="0">
                <a:solidFill>
                  <a:srgbClr val="FF0066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38600" y="1047690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3D</a:t>
              </a:r>
              <a:endParaRPr lang="en-US" sz="20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48400" y="2063115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2D</a:t>
              </a:r>
              <a:endParaRPr lang="en-US" sz="2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52800" y="5435025"/>
              <a:ext cx="1600200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EQUIVALET</a:t>
              </a:r>
            </a:p>
            <a:p>
              <a:pPr algn="ctr"/>
              <a:r>
                <a:rPr lang="en-US" sz="1400" b="1" dirty="0" smtClean="0"/>
                <a:t>PHASE SCREEN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752600" y="1676400"/>
              <a:ext cx="0" cy="4046521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752600" y="5715000"/>
              <a:ext cx="1600200" cy="0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Action Button: Back or Previous 2">
            <a:hlinkClick r:id="rId9" action="ppaction://hlinksldjump" highlightClick="1"/>
          </p:cNvPr>
          <p:cNvSpPr/>
          <p:nvPr/>
        </p:nvSpPr>
        <p:spPr>
          <a:xfrm>
            <a:off x="228600" y="2899604"/>
            <a:ext cx="381000" cy="3402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32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098" y="34397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Missing Colleagues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00150" y="1891606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5" action="ppaction://hlinksldjump"/>
              </a:rPr>
              <a:t>Kung Chie </a:t>
            </a:r>
            <a:r>
              <a:rPr lang="en-US" dirty="0" err="1" smtClean="0">
                <a:hlinkClick r:id="rId5" action="ppaction://hlinksldjump"/>
              </a:rPr>
              <a:t>Yeh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smtClean="0"/>
              <a:t>(1992)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1982 Review Paper with Chao Han Liu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Roger </a:t>
            </a:r>
            <a:r>
              <a:rPr lang="en-US" dirty="0" err="1" smtClean="0"/>
              <a:t>Dashen</a:t>
            </a:r>
            <a:r>
              <a:rPr lang="en-US" dirty="0" smtClean="0"/>
              <a:t> (1995) &amp; </a:t>
            </a:r>
            <a:r>
              <a:rPr lang="en-US" dirty="0" smtClean="0">
                <a:hlinkClick r:id="rId6" action="ppaction://hlinksldjump"/>
              </a:rPr>
              <a:t>Stanley </a:t>
            </a:r>
            <a:r>
              <a:rPr lang="en-US" dirty="0" err="1" smtClean="0">
                <a:hlinkClick r:id="rId6" action="ppaction://hlinksldjump"/>
              </a:rPr>
              <a:t>Flatte</a:t>
            </a:r>
            <a:r>
              <a:rPr lang="en-US" dirty="0" smtClean="0">
                <a:hlinkClick r:id="rId6" action="ppaction://hlinksldjump"/>
              </a:rPr>
              <a:t> </a:t>
            </a:r>
            <a:r>
              <a:rPr lang="en-US" dirty="0" smtClean="0"/>
              <a:t>(2007)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Ocean Acoustics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hlinkClick r:id="rId7" action="ppaction://hlinksldjump"/>
              </a:rPr>
              <a:t>Santimay</a:t>
            </a:r>
            <a:r>
              <a:rPr lang="en-US" dirty="0" smtClean="0">
                <a:hlinkClick r:id="rId7" action="ppaction://hlinksldjump"/>
              </a:rPr>
              <a:t> </a:t>
            </a:r>
            <a:r>
              <a:rPr lang="en-US" dirty="0" err="1" smtClean="0">
                <a:hlinkClick r:id="rId7" action="ppaction://hlinksldjump"/>
              </a:rPr>
              <a:t>Basu</a:t>
            </a:r>
            <a:r>
              <a:rPr lang="en-US" dirty="0" smtClean="0">
                <a:hlinkClick r:id="rId7" action="ppaction://hlinksldjump"/>
              </a:rPr>
              <a:t> </a:t>
            </a:r>
            <a:r>
              <a:rPr lang="en-US" dirty="0" smtClean="0"/>
              <a:t>(2013)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 AE-E and Original work with Emanuel Costa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2400"/>
            <a:ext cx="3810000" cy="2857500"/>
          </a:xfrm>
          <a:prstGeom prst="rect">
            <a:avLst/>
          </a:prstGeom>
        </p:spPr>
      </p:pic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4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048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Canonical Example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599"/>
            <a:ext cx="4406190" cy="3304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95" y="3962400"/>
            <a:ext cx="3816705" cy="286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11" y="990600"/>
            <a:ext cx="4406189" cy="3304642"/>
          </a:xfrm>
          <a:prstGeom prst="rect">
            <a:avLst/>
          </a:prstGeom>
        </p:spPr>
      </p:pic>
      <p:sp>
        <p:nvSpPr>
          <p:cNvPr id="10" name="Action Button: Forward or Next 9">
            <a:hlinkClick r:id="rId9" action="ppaction://hlinksldjump" highlightClick="1"/>
          </p:cNvPr>
          <p:cNvSpPr/>
          <p:nvPr/>
        </p:nvSpPr>
        <p:spPr>
          <a:xfrm>
            <a:off x="4267200" y="220980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3" y="4195701"/>
            <a:ext cx="3370421" cy="2527816"/>
          </a:xfrm>
          <a:prstGeom prst="rect">
            <a:avLst/>
          </a:prstGeom>
        </p:spPr>
      </p:pic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4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4397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Extreme Scintillation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6067"/>
            <a:ext cx="3479800" cy="2609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46" y="1143000"/>
            <a:ext cx="4774908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1" y="1066800"/>
            <a:ext cx="3925855" cy="29391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53200" y="4495800"/>
            <a:ext cx="152400" cy="62281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56524" y="3733800"/>
            <a:ext cx="2872876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48892" y="1905000"/>
            <a:ext cx="627908" cy="585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8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4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5029200" cy="4003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901" y="5334000"/>
            <a:ext cx="7190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Van Gogh’s Starry Night</a:t>
            </a:r>
          </a:p>
          <a:p>
            <a:pPr algn="ctr"/>
            <a:r>
              <a:rPr lang="en-US" b="1" dirty="0" smtClean="0"/>
              <a:t> from a paper of the same name  </a:t>
            </a:r>
            <a:br>
              <a:rPr lang="en-US" b="1" dirty="0" smtClean="0"/>
            </a:br>
            <a:r>
              <a:rPr lang="en-US" b="1" dirty="0" smtClean="0"/>
              <a:t>by M. Colleen Gino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http://www.astrophys-assist.com/educate/starry/starrynight.htm</a:t>
            </a:r>
          </a:p>
        </p:txBody>
      </p:sp>
    </p:spTree>
    <p:extLst>
      <p:ext uri="{BB962C8B-B14F-4D97-AF65-F5344CB8AC3E}">
        <p14:creationId xmlns:p14="http://schemas.microsoft.com/office/powerpoint/2010/main" val="26779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43972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Looking Ahead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1143000"/>
            <a:ext cx="647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GPS Beacons together satellite and ground-based diagnostics have revolutionized the study of the near-earth environment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Path-integrated phase interpreted as TEC is a primary input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Sophisticated analysis procedures are seamlessly integrating physics-based models and very large data bases with improving resolution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Propagation analysis should be brought into the same framework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This will require a rethinking of structure formation and the development of new structure models to accommodate the inhomogeneous anisotropic structure that causes scintillation and ultimately limits the performance and utility of GPS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last paper of the session will discuss iterative parameter estimation as a tool for exploiting strong scatter at L-band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s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838"/>
            <a:ext cx="3733800" cy="17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800000"/>
                </a:solidFill>
                <a:latin typeface="Arial Black" pitchFamily="34" charset="0"/>
              </a:rPr>
              <a:t>Thank </a:t>
            </a:r>
            <a:r>
              <a:rPr lang="en-US" sz="4000" dirty="0" smtClean="0">
                <a:solidFill>
                  <a:srgbClr val="800000"/>
                </a:solidFill>
                <a:latin typeface="Arial Black" pitchFamily="34" charset="0"/>
              </a:rPr>
              <a:t>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6409663" cy="4179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990600"/>
            <a:ext cx="1371599" cy="4343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2819400"/>
            <a:ext cx="1721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LINKS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364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7837"/>
            <a:ext cx="7635157" cy="53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6277"/>
            <a:ext cx="7348717" cy="61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20"/>
            <a:ext cx="9144000" cy="66487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124200" y="1600200"/>
            <a:ext cx="76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15812" y="1219200"/>
            <a:ext cx="59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Yeh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60085" y="121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Liu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33800" y="1600200"/>
            <a:ext cx="76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4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2743200" cy="363474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03317"/>
            <a:ext cx="35529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67" y="1"/>
            <a:ext cx="4495798" cy="3371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632367" cy="3474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5200"/>
            <a:ext cx="4495799" cy="3371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71850"/>
            <a:ext cx="4648200" cy="3486150"/>
          </a:xfrm>
          <a:prstGeom prst="rect">
            <a:avLst/>
          </a:prstGeom>
        </p:spPr>
      </p:pic>
      <p:sp>
        <p:nvSpPr>
          <p:cNvPr id="7" name="Action Button: Return 6">
            <a:hlinkClick r:id="rId6" action="ppaction://hlinksldjump" highlightClick="1"/>
          </p:cNvPr>
          <p:cNvSpPr/>
          <p:nvPr/>
        </p:nvSpPr>
        <p:spPr>
          <a:xfrm>
            <a:off x="4479966" y="3155126"/>
            <a:ext cx="304800" cy="3500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4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76200" y="5257800"/>
            <a:ext cx="8940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James Clerk Maxwell </a:t>
            </a:r>
          </a:p>
          <a:p>
            <a:pPr lvl="1" algn="ctr"/>
            <a:r>
              <a:rPr lang="en-US" b="1" dirty="0" smtClean="0"/>
              <a:t>Statue commissioned in 2006 to celebrate the 175</a:t>
            </a:r>
            <a:r>
              <a:rPr lang="en-US" b="1" baseline="30000" dirty="0" smtClean="0"/>
              <a:t>th </a:t>
            </a:r>
            <a:r>
              <a:rPr lang="en-US" b="1" dirty="0" smtClean="0"/>
              <a:t> anniversary  of his birth</a:t>
            </a:r>
          </a:p>
          <a:p>
            <a:pPr lvl="1" algn="ctr"/>
            <a:r>
              <a:rPr lang="en-US" b="1" dirty="0" smtClean="0"/>
              <a:t>Unveiled </a:t>
            </a:r>
            <a:r>
              <a:rPr lang="en-US" b="1" dirty="0"/>
              <a:t>in 2008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1" y="1066800"/>
            <a:ext cx="585215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9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4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300335"/>
            <a:ext cx="559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Technical Legacy of World War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568946"/>
            <a:ext cx="71029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Radar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/>
              <a:t>Remote sensing, automated fire control, cybernetics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Electronic Intelligence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/>
              <a:t>E</a:t>
            </a:r>
            <a:r>
              <a:rPr lang="en-US" b="1" dirty="0" smtClean="0"/>
              <a:t>lectronic computers, information theory, and artificial intelligence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Rocketry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/>
              <a:t>Beacon satellites and space exploration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Nuclear Weapons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/>
              <a:t>E</a:t>
            </a:r>
            <a:r>
              <a:rPr lang="en-US" b="1" dirty="0" smtClean="0"/>
              <a:t>xistential threat that profoundly influenced the pace of technology development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799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343400"/>
            <a:ext cx="3113932" cy="2444710"/>
          </a:xfrm>
          <a:prstGeom prst="rect">
            <a:avLst/>
          </a:prstGeom>
        </p:spPr>
      </p:pic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5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76325"/>
            <a:ext cx="2895600" cy="4049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6924" y="0"/>
            <a:ext cx="4662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Vannevar</a:t>
            </a:r>
            <a:r>
              <a:rPr lang="en-US" sz="2400" b="1" dirty="0" smtClean="0"/>
              <a:t> Bush</a:t>
            </a:r>
            <a:endParaRPr lang="en-US" sz="3200" b="1" dirty="0"/>
          </a:p>
          <a:p>
            <a:pPr algn="ctr"/>
            <a:r>
              <a:rPr lang="en-US" sz="2400" b="1" dirty="0" smtClean="0"/>
              <a:t>Scientist </a:t>
            </a:r>
            <a:r>
              <a:rPr lang="en-US" sz="2400" b="1" dirty="0"/>
              <a:t>Visionary 1890-1974</a:t>
            </a:r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86200" y="1176278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Directed OSRD from 1941 to 1947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Worked for establishment of government agencies to foster the development of WW II technology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nstrumental in establishing the </a:t>
            </a:r>
            <a:r>
              <a:rPr lang="en-US" dirty="0" smtClean="0">
                <a:solidFill>
                  <a:schemeClr val="accent1"/>
                </a:solidFill>
              </a:rPr>
              <a:t>National Science Foundation</a:t>
            </a:r>
            <a:r>
              <a:rPr lang="en-US" dirty="0" smtClean="0"/>
              <a:t> in 1950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Dwight Eisenhower’s election in 1952 began a period of resistance to big government programs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9552" y="5477470"/>
            <a:ext cx="3142848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His differential analyzer used</a:t>
            </a:r>
          </a:p>
          <a:p>
            <a:r>
              <a:rPr lang="en-US" dirty="0" smtClean="0"/>
              <a:t>during WW II to calculate</a:t>
            </a:r>
          </a:p>
          <a:p>
            <a:r>
              <a:rPr lang="en-US" dirty="0" smtClean="0"/>
              <a:t>firing tables for large guns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982983" y="5791200"/>
            <a:ext cx="436617" cy="3003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91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414338" y="76200"/>
            <a:ext cx="8348662" cy="671036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90" y="2057400"/>
            <a:ext cx="3471110" cy="2553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2860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SPUTNIK </a:t>
            </a:r>
          </a:p>
          <a:p>
            <a:pPr algn="ctr"/>
            <a:r>
              <a:rPr lang="en-US" b="1" dirty="0" smtClean="0"/>
              <a:t>4 October 1957</a:t>
            </a:r>
            <a:endParaRPr lang="en-US" b="1" dirty="0"/>
          </a:p>
        </p:txBody>
      </p:sp>
      <p:sp>
        <p:nvSpPr>
          <p:cNvPr id="3" name="Freeform 2"/>
          <p:cNvSpPr/>
          <p:nvPr/>
        </p:nvSpPr>
        <p:spPr>
          <a:xfrm>
            <a:off x="5593278" y="2719449"/>
            <a:ext cx="855023" cy="617517"/>
          </a:xfrm>
          <a:custGeom>
            <a:avLst/>
            <a:gdLst>
              <a:gd name="connsiteX0" fmla="*/ 106878 w 855023"/>
              <a:gd name="connsiteY0" fmla="*/ 617517 h 617517"/>
              <a:gd name="connsiteX1" fmla="*/ 47501 w 855023"/>
              <a:gd name="connsiteY1" fmla="*/ 570016 h 617517"/>
              <a:gd name="connsiteX2" fmla="*/ 23751 w 855023"/>
              <a:gd name="connsiteY2" fmla="*/ 498764 h 617517"/>
              <a:gd name="connsiteX3" fmla="*/ 11875 w 855023"/>
              <a:gd name="connsiteY3" fmla="*/ 415637 h 617517"/>
              <a:gd name="connsiteX4" fmla="*/ 0 w 855023"/>
              <a:gd name="connsiteY4" fmla="*/ 356260 h 617517"/>
              <a:gd name="connsiteX5" fmla="*/ 11875 w 855023"/>
              <a:gd name="connsiteY5" fmla="*/ 142504 h 617517"/>
              <a:gd name="connsiteX6" fmla="*/ 47501 w 855023"/>
              <a:gd name="connsiteY6" fmla="*/ 71252 h 617517"/>
              <a:gd name="connsiteX7" fmla="*/ 83127 w 855023"/>
              <a:gd name="connsiteY7" fmla="*/ 59377 h 617517"/>
              <a:gd name="connsiteX8" fmla="*/ 130628 w 855023"/>
              <a:gd name="connsiteY8" fmla="*/ 35626 h 617517"/>
              <a:gd name="connsiteX9" fmla="*/ 285008 w 855023"/>
              <a:gd name="connsiteY9" fmla="*/ 0 h 617517"/>
              <a:gd name="connsiteX10" fmla="*/ 653143 w 855023"/>
              <a:gd name="connsiteY10" fmla="*/ 23751 h 617517"/>
              <a:gd name="connsiteX11" fmla="*/ 795647 w 855023"/>
              <a:gd name="connsiteY11" fmla="*/ 95003 h 617517"/>
              <a:gd name="connsiteX12" fmla="*/ 831273 w 855023"/>
              <a:gd name="connsiteY12" fmla="*/ 118754 h 617517"/>
              <a:gd name="connsiteX13" fmla="*/ 855023 w 855023"/>
              <a:gd name="connsiteY13" fmla="*/ 213756 h 617517"/>
              <a:gd name="connsiteX14" fmla="*/ 843148 w 855023"/>
              <a:gd name="connsiteY14" fmla="*/ 296883 h 617517"/>
              <a:gd name="connsiteX15" fmla="*/ 736270 w 855023"/>
              <a:gd name="connsiteY15" fmla="*/ 415637 h 617517"/>
              <a:gd name="connsiteX16" fmla="*/ 700644 w 855023"/>
              <a:gd name="connsiteY16" fmla="*/ 439387 h 617517"/>
              <a:gd name="connsiteX17" fmla="*/ 617517 w 855023"/>
              <a:gd name="connsiteY17" fmla="*/ 463138 h 617517"/>
              <a:gd name="connsiteX18" fmla="*/ 581891 w 855023"/>
              <a:gd name="connsiteY18" fmla="*/ 475013 h 617517"/>
              <a:gd name="connsiteX19" fmla="*/ 510639 w 855023"/>
              <a:gd name="connsiteY19" fmla="*/ 510639 h 617517"/>
              <a:gd name="connsiteX20" fmla="*/ 475013 w 855023"/>
              <a:gd name="connsiteY20" fmla="*/ 534390 h 617517"/>
              <a:gd name="connsiteX21" fmla="*/ 320634 w 855023"/>
              <a:gd name="connsiteY21" fmla="*/ 570016 h 617517"/>
              <a:gd name="connsiteX22" fmla="*/ 106878 w 855023"/>
              <a:gd name="connsiteY22" fmla="*/ 617517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5023" h="617517">
                <a:moveTo>
                  <a:pt x="106878" y="617517"/>
                </a:moveTo>
                <a:cubicBezTo>
                  <a:pt x="61356" y="617517"/>
                  <a:pt x="62036" y="590781"/>
                  <a:pt x="47501" y="570016"/>
                </a:cubicBezTo>
                <a:cubicBezTo>
                  <a:pt x="33144" y="549506"/>
                  <a:pt x="23751" y="498764"/>
                  <a:pt x="23751" y="498764"/>
                </a:cubicBezTo>
                <a:cubicBezTo>
                  <a:pt x="19792" y="471055"/>
                  <a:pt x="16477" y="443247"/>
                  <a:pt x="11875" y="415637"/>
                </a:cubicBezTo>
                <a:cubicBezTo>
                  <a:pt x="8557" y="395727"/>
                  <a:pt x="0" y="376444"/>
                  <a:pt x="0" y="356260"/>
                </a:cubicBezTo>
                <a:cubicBezTo>
                  <a:pt x="0" y="284898"/>
                  <a:pt x="5109" y="213544"/>
                  <a:pt x="11875" y="142504"/>
                </a:cubicBezTo>
                <a:cubicBezTo>
                  <a:pt x="13649" y="123876"/>
                  <a:pt x="33471" y="82476"/>
                  <a:pt x="47501" y="71252"/>
                </a:cubicBezTo>
                <a:cubicBezTo>
                  <a:pt x="57276" y="63432"/>
                  <a:pt x="71621" y="64308"/>
                  <a:pt x="83127" y="59377"/>
                </a:cubicBezTo>
                <a:cubicBezTo>
                  <a:pt x="99398" y="52404"/>
                  <a:pt x="114191" y="42201"/>
                  <a:pt x="130628" y="35626"/>
                </a:cubicBezTo>
                <a:cubicBezTo>
                  <a:pt x="203073" y="6648"/>
                  <a:pt x="205451" y="11366"/>
                  <a:pt x="285008" y="0"/>
                </a:cubicBezTo>
                <a:cubicBezTo>
                  <a:pt x="407720" y="7917"/>
                  <a:pt x="530889" y="10534"/>
                  <a:pt x="653143" y="23751"/>
                </a:cubicBezTo>
                <a:cubicBezTo>
                  <a:pt x="711824" y="30095"/>
                  <a:pt x="748773" y="63754"/>
                  <a:pt x="795647" y="95003"/>
                </a:cubicBezTo>
                <a:lnTo>
                  <a:pt x="831273" y="118754"/>
                </a:lnTo>
                <a:cubicBezTo>
                  <a:pt x="840643" y="146866"/>
                  <a:pt x="855023" y="185096"/>
                  <a:pt x="855023" y="213756"/>
                </a:cubicBezTo>
                <a:cubicBezTo>
                  <a:pt x="855023" y="241746"/>
                  <a:pt x="850513" y="269879"/>
                  <a:pt x="843148" y="296883"/>
                </a:cubicBezTo>
                <a:cubicBezTo>
                  <a:pt x="828078" y="352139"/>
                  <a:pt x="779854" y="384506"/>
                  <a:pt x="736270" y="415637"/>
                </a:cubicBezTo>
                <a:cubicBezTo>
                  <a:pt x="724656" y="423933"/>
                  <a:pt x="713409" y="433004"/>
                  <a:pt x="700644" y="439387"/>
                </a:cubicBezTo>
                <a:cubicBezTo>
                  <a:pt x="681657" y="448881"/>
                  <a:pt x="635280" y="458063"/>
                  <a:pt x="617517" y="463138"/>
                </a:cubicBezTo>
                <a:cubicBezTo>
                  <a:pt x="605481" y="466577"/>
                  <a:pt x="593766" y="471055"/>
                  <a:pt x="581891" y="475013"/>
                </a:cubicBezTo>
                <a:cubicBezTo>
                  <a:pt x="479791" y="543080"/>
                  <a:pt x="608971" y="461473"/>
                  <a:pt x="510639" y="510639"/>
                </a:cubicBezTo>
                <a:cubicBezTo>
                  <a:pt x="497873" y="517022"/>
                  <a:pt x="488055" y="528593"/>
                  <a:pt x="475013" y="534390"/>
                </a:cubicBezTo>
                <a:cubicBezTo>
                  <a:pt x="415092" y="561022"/>
                  <a:pt x="386189" y="561276"/>
                  <a:pt x="320634" y="570016"/>
                </a:cubicBezTo>
                <a:cubicBezTo>
                  <a:pt x="194745" y="586801"/>
                  <a:pt x="152400" y="617517"/>
                  <a:pt x="106878" y="617517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5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1100447"/>
            <a:ext cx="2152649" cy="2897108"/>
          </a:xfrm>
          <a:prstGeom prst="rect">
            <a:avLst/>
          </a:prstGeom>
        </p:spPr>
      </p:pic>
      <p:pic>
        <p:nvPicPr>
          <p:cNvPr id="3" name="578626main_sputnik-bee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5875" y="3311284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1143000"/>
            <a:ext cx="5574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Within a year of the launch of Sputnik I</a:t>
            </a:r>
          </a:p>
          <a:p>
            <a:r>
              <a:rPr lang="en-US" b="1" dirty="0"/>
              <a:t>b</a:t>
            </a:r>
            <a:r>
              <a:rPr lang="en-US" b="1" dirty="0" smtClean="0"/>
              <a:t>oth the </a:t>
            </a:r>
            <a:r>
              <a:rPr lang="en-US" b="1" dirty="0" smtClean="0">
                <a:solidFill>
                  <a:schemeClr val="accent1"/>
                </a:solidFill>
              </a:rPr>
              <a:t>National Space and Aeronautics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Association (NASA) </a:t>
            </a:r>
            <a:r>
              <a:rPr lang="en-US" b="1" dirty="0" smtClean="0"/>
              <a:t>and the </a:t>
            </a:r>
            <a:r>
              <a:rPr lang="en-US" b="1" dirty="0" smtClean="0">
                <a:solidFill>
                  <a:schemeClr val="accent1"/>
                </a:solidFill>
              </a:rPr>
              <a:t>Advanced Research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Projects Agency (ARPA) </a:t>
            </a:r>
            <a:r>
              <a:rPr lang="en-US" b="1" dirty="0" smtClean="0"/>
              <a:t>were established 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188267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Sputnik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20469" y="2590800"/>
            <a:ext cx="49808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Radio amateurs around the world detected </a:t>
            </a:r>
          </a:p>
          <a:p>
            <a:r>
              <a:rPr lang="en-US" b="1" dirty="0" smtClean="0"/>
              <a:t>Sputnik’s 20 and 40 MHz Beacon signals</a:t>
            </a:r>
          </a:p>
          <a:p>
            <a:endParaRPr lang="en-US" b="1" dirty="0"/>
          </a:p>
          <a:p>
            <a:r>
              <a:rPr lang="en-US" b="1" dirty="0" smtClean="0"/>
              <a:t>Scientists at the Johns Hopkins Applied </a:t>
            </a:r>
          </a:p>
          <a:p>
            <a:r>
              <a:rPr lang="en-US" b="1" dirty="0" smtClean="0"/>
              <a:t>Physics Laboratory (APL) were tasked with </a:t>
            </a:r>
          </a:p>
          <a:p>
            <a:r>
              <a:rPr lang="en-US" b="1" dirty="0" smtClean="0"/>
              <a:t>determining Sputnik’s orbit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4724400"/>
            <a:ext cx="8991600" cy="1295400"/>
            <a:chOff x="152400" y="4724400"/>
            <a:chExt cx="8991600" cy="1295400"/>
          </a:xfrm>
        </p:grpSpPr>
        <p:sp>
          <p:nvSpPr>
            <p:cNvPr id="9" name="TextBox 8"/>
            <p:cNvSpPr txBox="1"/>
            <p:nvPr/>
          </p:nvSpPr>
          <p:spPr>
            <a:xfrm>
              <a:off x="234975" y="4724400"/>
              <a:ext cx="89090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By observing Sputnik’s Doppler shift from a know location the orbit could be</a:t>
              </a:r>
            </a:p>
            <a:p>
              <a:r>
                <a:rPr lang="en-US" b="1" dirty="0" smtClean="0"/>
                <a:t>precisely determined.  APL scientists realized that if the satellite could broadcast its position to an observer, the process could be reversed to determine the</a:t>
              </a:r>
              <a:r>
                <a:rPr lang="en-US" b="1" dirty="0"/>
                <a:t> </a:t>
              </a:r>
              <a:r>
                <a:rPr lang="en-US" b="1" dirty="0" smtClean="0"/>
                <a:t>observer’s location.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4724400"/>
              <a:ext cx="8832825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8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2701636" cy="376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2999"/>
            <a:ext cx="2971800" cy="3769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4448" y="224135"/>
            <a:ext cx="5112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Navy Navigation Satellite System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3484" y="12954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6879" y="1239591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SCOUT-D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9266" y="1443772"/>
            <a:ext cx="2798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Within a decade of </a:t>
            </a:r>
          </a:p>
          <a:p>
            <a:r>
              <a:rPr lang="en-US" b="1" dirty="0"/>
              <a:t>S</a:t>
            </a:r>
            <a:r>
              <a:rPr lang="en-US" b="1" dirty="0" smtClean="0"/>
              <a:t>putnik I satellite </a:t>
            </a:r>
          </a:p>
          <a:p>
            <a:r>
              <a:rPr lang="en-US" b="1" dirty="0" smtClean="0"/>
              <a:t>navigation using </a:t>
            </a:r>
          </a:p>
          <a:p>
            <a:r>
              <a:rPr lang="en-US" b="1" dirty="0" smtClean="0"/>
              <a:t>VHF-UHF beacons </a:t>
            </a:r>
          </a:p>
          <a:p>
            <a:r>
              <a:rPr lang="en-US" b="1" dirty="0" smtClean="0"/>
              <a:t>was realized (1964)</a:t>
            </a:r>
          </a:p>
          <a:p>
            <a:endParaRPr lang="en-US" b="1" dirty="0"/>
          </a:p>
          <a:p>
            <a:r>
              <a:rPr lang="en-US" b="1" dirty="0" smtClean="0"/>
              <a:t>Rapid development was</a:t>
            </a:r>
            <a:r>
              <a:rPr lang="en-US" b="1" dirty="0"/>
              <a:t> </a:t>
            </a:r>
            <a:r>
              <a:rPr lang="en-US" b="1" dirty="0" smtClean="0"/>
              <a:t>stimulated by Polaris submarine positioning requirements for launching nuclear missiles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119" y="5486400"/>
            <a:ext cx="852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robust solar-powered transit satellites and the Scout-D launch vehicles </a:t>
            </a:r>
          </a:p>
          <a:p>
            <a:r>
              <a:rPr lang="en-US" b="1" dirty="0" smtClean="0"/>
              <a:t>were so reliable that an large excess inventory developed </a:t>
            </a:r>
          </a:p>
        </p:txBody>
      </p:sp>
    </p:spTree>
    <p:extLst>
      <p:ext uri="{BB962C8B-B14F-4D97-AF65-F5344CB8AC3E}">
        <p14:creationId xmlns:p14="http://schemas.microsoft.com/office/powerpoint/2010/main" val="19962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414338" y="271463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276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Screen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24135"/>
            <a:ext cx="1650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Wideband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6838" y="1371600"/>
            <a:ext cx="6286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In the late 1960s Stanford Research Institute (now SRI International) developed a multi-frequency satellite beacon and receiver system for the Defense Nuclear Agency (DNA)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The objective was to measure UHF frequency coherence under highly disturbed conditions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In </a:t>
            </a:r>
            <a:r>
              <a:rPr lang="en-US" b="1" dirty="0"/>
              <a:t>1975 an attempted </a:t>
            </a:r>
            <a:r>
              <a:rPr lang="en-US" b="1" dirty="0" smtClean="0"/>
              <a:t>Wideband launch </a:t>
            </a:r>
            <a:r>
              <a:rPr lang="en-US" b="1" dirty="0"/>
              <a:t>as a secondary Air-Force satellite payload </a:t>
            </a:r>
            <a:r>
              <a:rPr lang="en-US" b="1" dirty="0" smtClean="0"/>
              <a:t>failed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 </a:t>
            </a:r>
            <a:r>
              <a:rPr lang="en-US" b="1" dirty="0"/>
              <a:t>year later </a:t>
            </a:r>
            <a:r>
              <a:rPr lang="en-US" b="1" dirty="0" smtClean="0"/>
              <a:t>a TRANSIT spare </a:t>
            </a:r>
            <a:r>
              <a:rPr lang="en-US" b="1" dirty="0"/>
              <a:t>carried the DNA </a:t>
            </a:r>
            <a:r>
              <a:rPr lang="en-US" b="1" dirty="0" smtClean="0"/>
              <a:t>Wideband </a:t>
            </a:r>
            <a:r>
              <a:rPr lang="en-US" b="1" dirty="0"/>
              <a:t>satellite into a sun-synchronous </a:t>
            </a:r>
            <a:r>
              <a:rPr lang="en-US" b="1" dirty="0" smtClean="0"/>
              <a:t>polar orbit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/>
              <a:t>Wideband operated for nearly 5 years before the data collection sites were shut down.  The </a:t>
            </a:r>
            <a:r>
              <a:rPr lang="en-US" b="1" dirty="0" smtClean="0"/>
              <a:t>beacon </a:t>
            </a:r>
            <a:r>
              <a:rPr lang="en-US" b="1" dirty="0"/>
              <a:t>functioned for at least a </a:t>
            </a:r>
            <a:r>
              <a:rPr lang="en-US" b="1" dirty="0" smtClean="0"/>
              <a:t>decade</a:t>
            </a:r>
          </a:p>
        </p:txBody>
      </p:sp>
    </p:spTree>
    <p:extLst>
      <p:ext uri="{BB962C8B-B14F-4D97-AF65-F5344CB8AC3E}">
        <p14:creationId xmlns:p14="http://schemas.microsoft.com/office/powerpoint/2010/main" val="28585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9335</TotalTime>
  <Words>1137</Words>
  <Application>Microsoft Office PowerPoint</Application>
  <PresentationFormat>On-screen Show (4:3)</PresentationFormat>
  <Paragraphs>213</Paragraphs>
  <Slides>28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Beacon Satellite Scintillation Sputnik to Cubesat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Mizuno</dc:creator>
  <cp:lastModifiedBy>Dell test</cp:lastModifiedBy>
  <cp:revision>364</cp:revision>
  <cp:lastPrinted>2013-05-09T16:48:08Z</cp:lastPrinted>
  <dcterms:created xsi:type="dcterms:W3CDTF">1601-01-01T00:00:00Z</dcterms:created>
  <dcterms:modified xsi:type="dcterms:W3CDTF">2013-08-19T20:29:34Z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