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ags/tag1.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tags/tag2.xml" ContentType="application/vnd.openxmlformats-officedocument.presentationml.tags+xml"/>
  <Override PartName="/ppt/notesSlides/notesSlide5.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60" r:id="rId2"/>
    <p:sldId id="325" r:id="rId3"/>
    <p:sldId id="286" r:id="rId4"/>
    <p:sldId id="351" r:id="rId5"/>
    <p:sldId id="281" r:id="rId6"/>
    <p:sldId id="357" r:id="rId7"/>
    <p:sldId id="355" r:id="rId8"/>
    <p:sldId id="354" r:id="rId9"/>
    <p:sldId id="335" r:id="rId10"/>
    <p:sldId id="356" r:id="rId11"/>
    <p:sldId id="345" r:id="rId12"/>
    <p:sldId id="360" r:id="rId13"/>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32326D6A-B08B-4250-A521-A5FBC62E1CA4}">
          <p14:sldIdLst>
            <p14:sldId id="260"/>
            <p14:sldId id="325"/>
            <p14:sldId id="286"/>
            <p14:sldId id="351"/>
            <p14:sldId id="281"/>
            <p14:sldId id="357"/>
            <p14:sldId id="355"/>
            <p14:sldId id="354"/>
            <p14:sldId id="335"/>
            <p14:sldId id="356"/>
          </p14:sldIdLst>
        </p14:section>
        <p14:section name="Untitled Section" id="{459B0D1D-DB7C-4960-B11F-D73E693F203E}">
          <p14:sldIdLst>
            <p14:sldId id="345"/>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800000"/>
    <a:srgbClr val="D29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53" autoAdjust="0"/>
    <p:restoredTop sz="93903" autoAdjust="0"/>
  </p:normalViewPr>
  <p:slideViewPr>
    <p:cSldViewPr>
      <p:cViewPr varScale="1">
        <p:scale>
          <a:sx n="91" d="100"/>
          <a:sy n="91" d="100"/>
        </p:scale>
        <p:origin x="390"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36"/>
    </p:cViewPr>
  </p:sorterViewPr>
  <p:notesViewPr>
    <p:cSldViewPr>
      <p:cViewPr varScale="1">
        <p:scale>
          <a:sx n="44" d="100"/>
          <a:sy n="44" d="100"/>
        </p:scale>
        <p:origin x="2812" y="44"/>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8792"/>
          </a:xfrm>
          <a:prstGeom prst="rect">
            <a:avLst/>
          </a:prstGeom>
        </p:spPr>
        <p:txBody>
          <a:bodyPr vert="horz" lIns="92217" tIns="46109" rIns="92217" bIns="46109" rtlCol="0"/>
          <a:lstStyle>
            <a:lvl1pPr algn="l">
              <a:defRPr sz="1200"/>
            </a:lvl1pPr>
          </a:lstStyle>
          <a:p>
            <a:endParaRPr lang="en-US"/>
          </a:p>
        </p:txBody>
      </p:sp>
      <p:sp>
        <p:nvSpPr>
          <p:cNvPr id="3" name="Date Placeholder 2"/>
          <p:cNvSpPr>
            <a:spLocks noGrp="1"/>
          </p:cNvSpPr>
          <p:nvPr>
            <p:ph type="dt" idx="1"/>
          </p:nvPr>
        </p:nvSpPr>
        <p:spPr>
          <a:xfrm>
            <a:off x="4008100" y="0"/>
            <a:ext cx="3067374" cy="468792"/>
          </a:xfrm>
          <a:prstGeom prst="rect">
            <a:avLst/>
          </a:prstGeom>
        </p:spPr>
        <p:txBody>
          <a:bodyPr vert="horz" lIns="92217" tIns="46109" rIns="92217" bIns="46109" rtlCol="0"/>
          <a:lstStyle>
            <a:lvl1pPr algn="r">
              <a:defRPr sz="1200"/>
            </a:lvl1pPr>
          </a:lstStyle>
          <a:p>
            <a:fld id="{F7C47EC5-A55D-4414-8CC7-45E721942A06}" type="datetimeFigureOut">
              <a:rPr lang="en-US" smtClean="0"/>
              <a:t>7/27/2022</a:t>
            </a:fld>
            <a:endParaRPr lang="en-US"/>
          </a:p>
        </p:txBody>
      </p:sp>
      <p:sp>
        <p:nvSpPr>
          <p:cNvPr id="4" name="Slide Image Placeholder 3"/>
          <p:cNvSpPr>
            <a:spLocks noGrp="1" noRot="1" noChangeAspect="1"/>
          </p:cNvSpPr>
          <p:nvPr>
            <p:ph type="sldImg" idx="2"/>
          </p:nvPr>
        </p:nvSpPr>
        <p:spPr>
          <a:xfrm>
            <a:off x="1195388" y="701675"/>
            <a:ext cx="4686300" cy="3514725"/>
          </a:xfrm>
          <a:prstGeom prst="rect">
            <a:avLst/>
          </a:prstGeom>
          <a:noFill/>
          <a:ln w="12700">
            <a:solidFill>
              <a:prstClr val="black"/>
            </a:solidFill>
          </a:ln>
        </p:spPr>
        <p:txBody>
          <a:bodyPr vert="horz" lIns="92217" tIns="46109" rIns="92217" bIns="46109" rtlCol="0" anchor="ctr"/>
          <a:lstStyle/>
          <a:p>
            <a:endParaRPr lang="en-US"/>
          </a:p>
        </p:txBody>
      </p:sp>
      <p:sp>
        <p:nvSpPr>
          <p:cNvPr id="5" name="Notes Placeholder 4"/>
          <p:cNvSpPr>
            <a:spLocks noGrp="1"/>
          </p:cNvSpPr>
          <p:nvPr>
            <p:ph type="body" sz="quarter" idx="3"/>
          </p:nvPr>
        </p:nvSpPr>
        <p:spPr>
          <a:xfrm>
            <a:off x="708349" y="4451117"/>
            <a:ext cx="5660378" cy="4215922"/>
          </a:xfrm>
          <a:prstGeom prst="rect">
            <a:avLst/>
          </a:prstGeom>
        </p:spPr>
        <p:txBody>
          <a:bodyPr vert="horz" lIns="92217" tIns="46109" rIns="92217" bIns="46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034"/>
            <a:ext cx="3067374" cy="468792"/>
          </a:xfrm>
          <a:prstGeom prst="rect">
            <a:avLst/>
          </a:prstGeom>
        </p:spPr>
        <p:txBody>
          <a:bodyPr vert="horz" lIns="92217" tIns="46109" rIns="92217" bIns="46109" rtlCol="0" anchor="b"/>
          <a:lstStyle>
            <a:lvl1pPr algn="l">
              <a:defRPr sz="1200"/>
            </a:lvl1pPr>
          </a:lstStyle>
          <a:p>
            <a:endParaRPr lang="en-US"/>
          </a:p>
        </p:txBody>
      </p:sp>
      <p:sp>
        <p:nvSpPr>
          <p:cNvPr id="7" name="Slide Number Placeholder 6"/>
          <p:cNvSpPr>
            <a:spLocks noGrp="1"/>
          </p:cNvSpPr>
          <p:nvPr>
            <p:ph type="sldNum" sz="quarter" idx="5"/>
          </p:nvPr>
        </p:nvSpPr>
        <p:spPr>
          <a:xfrm>
            <a:off x="4008100" y="8899034"/>
            <a:ext cx="3067374" cy="468792"/>
          </a:xfrm>
          <a:prstGeom prst="rect">
            <a:avLst/>
          </a:prstGeom>
        </p:spPr>
        <p:txBody>
          <a:bodyPr vert="horz" lIns="92217" tIns="46109" rIns="92217" bIns="46109" rtlCol="0" anchor="b"/>
          <a:lstStyle>
            <a:lvl1pPr algn="r">
              <a:defRPr sz="1200"/>
            </a:lvl1pPr>
          </a:lstStyle>
          <a:p>
            <a:fld id="{8B5D2C9D-B7FB-41C6-BED5-DB5204D4F172}" type="slidenum">
              <a:rPr lang="en-US" smtClean="0"/>
              <a:t>‹#›</a:t>
            </a:fld>
            <a:endParaRPr lang="en-US"/>
          </a:p>
        </p:txBody>
      </p:sp>
    </p:spTree>
    <p:extLst>
      <p:ext uri="{BB962C8B-B14F-4D97-AF65-F5344CB8AC3E}">
        <p14:creationId xmlns:p14="http://schemas.microsoft.com/office/powerpoint/2010/main" val="17308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A_Dynamical_Theory_of_the_Electromagnetic_Fiel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5D2C9D-B7FB-41C6-BED5-DB5204D4F172}" type="slidenum">
              <a:rPr lang="en-US" smtClean="0"/>
              <a:t>1</a:t>
            </a:fld>
            <a:endParaRPr lang="en-US"/>
          </a:p>
        </p:txBody>
      </p:sp>
      <p:sp>
        <p:nvSpPr>
          <p:cNvPr id="6" name="Notes Placeholder 5">
            <a:extLst>
              <a:ext uri="{FF2B5EF4-FFF2-40B4-BE49-F238E27FC236}">
                <a16:creationId xmlns:a16="http://schemas.microsoft.com/office/drawing/2014/main" id="{9A0784D3-7F53-D9F7-E474-5FBDD7212D4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1050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5D2C9D-B7FB-41C6-BED5-DB5204D4F172}" type="slidenum">
              <a:rPr lang="en-US" smtClean="0"/>
              <a:t>10</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9770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5D2C9D-B7FB-41C6-BED5-DB5204D4F172}" type="slidenum">
              <a:rPr lang="en-US" smtClean="0"/>
              <a:t>11</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60447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5D2C9D-B7FB-41C6-BED5-DB5204D4F172}" type="slidenum">
              <a:rPr lang="en-US" smtClean="0"/>
              <a:t>12</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870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Thirty years before the Birth of Radio Science Ada Lovelace, the daughter of the poet Lord Byron and a mathematician whom Byron in his kinder moments referred to as his “Princess of parallelograms.”   </a:t>
            </a:r>
          </a:p>
          <a:p>
            <a:endParaRPr lang="en-US" dirty="0"/>
          </a:p>
        </p:txBody>
      </p:sp>
      <p:sp>
        <p:nvSpPr>
          <p:cNvPr id="4" name="Slide Number Placeholder 3"/>
          <p:cNvSpPr>
            <a:spLocks noGrp="1"/>
          </p:cNvSpPr>
          <p:nvPr>
            <p:ph type="sldNum" sz="quarter" idx="10"/>
          </p:nvPr>
        </p:nvSpPr>
        <p:spPr/>
        <p:txBody>
          <a:bodyPr/>
          <a:lstStyle/>
          <a:p>
            <a:fld id="{8B5D2C9D-B7FB-41C6-BED5-DB5204D4F172}" type="slidenum">
              <a:rPr lang="en-US" smtClean="0"/>
              <a:t>2</a:t>
            </a:fld>
            <a:endParaRPr lang="en-US"/>
          </a:p>
        </p:txBody>
      </p:sp>
    </p:spTree>
    <p:extLst>
      <p:ext uri="{BB962C8B-B14F-4D97-AF65-F5344CB8AC3E}">
        <p14:creationId xmlns:p14="http://schemas.microsoft.com/office/powerpoint/2010/main" val="46935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identify the birth of radio science with the publication of Maxwell’s seminal paper “</a:t>
            </a:r>
            <a:r>
              <a:rPr lang="en-US" dirty="0">
                <a:hlinkClick r:id="rId3" tooltip="A Dynamical Theory of the Electromagnetic Field"/>
              </a:rPr>
              <a:t>A Dynamical Theory of the Electromagnetic Field</a:t>
            </a:r>
            <a:r>
              <a:rPr lang="en-US" dirty="0"/>
              <a:t>” in 1865.  </a:t>
            </a:r>
          </a:p>
          <a:p>
            <a:endParaRPr lang="en-US" dirty="0"/>
          </a:p>
          <a:p>
            <a:pPr marL="228600" indent="-228600">
              <a:buAutoNum type="arabicPlain" startAt="2008"/>
            </a:pPr>
            <a:r>
              <a:rPr lang="en-US" dirty="0"/>
              <a:t> Chao-</a:t>
            </a:r>
            <a:r>
              <a:rPr lang="en-US" dirty="0" err="1"/>
              <a:t>han</a:t>
            </a:r>
            <a:r>
              <a:rPr lang="en-US" dirty="0"/>
              <a:t> Liu Retirement</a:t>
            </a:r>
          </a:p>
          <a:p>
            <a:pPr marL="228600" indent="-228600">
              <a:buAutoNum type="arabicPlain" startAt="2008"/>
            </a:pPr>
            <a:r>
              <a:rPr lang="en-US" dirty="0"/>
              <a:t> Retired from Vista research</a:t>
            </a:r>
          </a:p>
        </p:txBody>
      </p:sp>
      <p:sp>
        <p:nvSpPr>
          <p:cNvPr id="4" name="Slide Number Placeholder 3"/>
          <p:cNvSpPr>
            <a:spLocks noGrp="1"/>
          </p:cNvSpPr>
          <p:nvPr>
            <p:ph type="sldNum" sz="quarter" idx="10"/>
          </p:nvPr>
        </p:nvSpPr>
        <p:spPr/>
        <p:txBody>
          <a:bodyPr/>
          <a:lstStyle/>
          <a:p>
            <a:fld id="{8B5D2C9D-B7FB-41C6-BED5-DB5204D4F172}" type="slidenum">
              <a:rPr lang="en-US" smtClean="0"/>
              <a:t>3</a:t>
            </a:fld>
            <a:endParaRPr lang="en-US"/>
          </a:p>
        </p:txBody>
      </p:sp>
    </p:spTree>
    <p:extLst>
      <p:ext uri="{BB962C8B-B14F-4D97-AF65-F5344CB8AC3E}">
        <p14:creationId xmlns:p14="http://schemas.microsoft.com/office/powerpoint/2010/main" val="46935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machines that could be used to perform prescribed sequences of basic mathematical operations used relay switching logic.</a:t>
            </a:r>
          </a:p>
          <a:p>
            <a:endParaRPr lang="en-US" dirty="0"/>
          </a:p>
          <a:p>
            <a:r>
              <a:rPr lang="en-US" dirty="0"/>
              <a:t>Howard Aiken was inspired by Babbage’s design of his analytic engine.</a:t>
            </a:r>
          </a:p>
        </p:txBody>
      </p:sp>
      <p:sp>
        <p:nvSpPr>
          <p:cNvPr id="4" name="Slide Number Placeholder 3"/>
          <p:cNvSpPr>
            <a:spLocks noGrp="1"/>
          </p:cNvSpPr>
          <p:nvPr>
            <p:ph type="sldNum" sz="quarter" idx="10"/>
          </p:nvPr>
        </p:nvSpPr>
        <p:spPr/>
        <p:txBody>
          <a:bodyPr/>
          <a:lstStyle/>
          <a:p>
            <a:fld id="{8B5D2C9D-B7FB-41C6-BED5-DB5204D4F172}" type="slidenum">
              <a:rPr lang="en-US" smtClean="0"/>
              <a:t>4</a:t>
            </a:fld>
            <a:endParaRPr lang="en-US"/>
          </a:p>
        </p:txBody>
      </p:sp>
    </p:spTree>
    <p:extLst>
      <p:ext uri="{BB962C8B-B14F-4D97-AF65-F5344CB8AC3E}">
        <p14:creationId xmlns:p14="http://schemas.microsoft.com/office/powerpoint/2010/main" val="70761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2C9D-B7FB-41C6-BED5-DB5204D4F172}" type="slidenum">
              <a:rPr lang="en-US" smtClean="0"/>
              <a:t>5</a:t>
            </a:fld>
            <a:endParaRPr lang="en-US"/>
          </a:p>
        </p:txBody>
      </p:sp>
    </p:spTree>
    <p:extLst>
      <p:ext uri="{BB962C8B-B14F-4D97-AF65-F5344CB8AC3E}">
        <p14:creationId xmlns:p14="http://schemas.microsoft.com/office/powerpoint/2010/main" val="199520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2C9D-B7FB-41C6-BED5-DB5204D4F172}" type="slidenum">
              <a:rPr lang="en-US" smtClean="0"/>
              <a:t>6</a:t>
            </a:fld>
            <a:endParaRPr lang="en-US"/>
          </a:p>
        </p:txBody>
      </p:sp>
    </p:spTree>
    <p:extLst>
      <p:ext uri="{BB962C8B-B14F-4D97-AF65-F5344CB8AC3E}">
        <p14:creationId xmlns:p14="http://schemas.microsoft.com/office/powerpoint/2010/main" val="281694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2C9D-B7FB-41C6-BED5-DB5204D4F172}" type="slidenum">
              <a:rPr lang="en-US" smtClean="0"/>
              <a:t>7</a:t>
            </a:fld>
            <a:endParaRPr lang="en-US"/>
          </a:p>
        </p:txBody>
      </p:sp>
    </p:spTree>
    <p:extLst>
      <p:ext uri="{BB962C8B-B14F-4D97-AF65-F5344CB8AC3E}">
        <p14:creationId xmlns:p14="http://schemas.microsoft.com/office/powerpoint/2010/main" val="227347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IBM Stretch was one of the first supercomputers and was the fastest computer in the world for several years. Designed in the 1950s, it included many advanced techniques that influenced many supercomputers that followed. This included innovations like preprocessing the instruction stream to handle branches as early as possible and out-of-order execution. Key to getting the desired performance from the Stretch was the design of the compiler. This was largely the responsibility of a woman named Frances Allen.</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Fran didn’t intend to work with computers. She studied math and taught high school math until she completed her master’s degree in Math at University of Michigan in 1957. She joined IBM to pay off college debt. Her first job was to teach FORTRAN to other researchers. She learned it by reading the compiler code. She was hooked. Since the early 1960s she has worked in compiler optimization.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8B5D2C9D-B7FB-41C6-BED5-DB5204D4F172}" type="slidenum">
              <a:rPr lang="en-US" smtClean="0"/>
              <a:t>8</a:t>
            </a:fld>
            <a:endParaRPr lang="en-US"/>
          </a:p>
        </p:txBody>
      </p:sp>
    </p:spTree>
    <p:extLst>
      <p:ext uri="{BB962C8B-B14F-4D97-AF65-F5344CB8AC3E}">
        <p14:creationId xmlns:p14="http://schemas.microsoft.com/office/powerpoint/2010/main" val="36390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5D2C9D-B7FB-41C6-BED5-DB5204D4F172}" type="slidenum">
              <a:rPr lang="en-US" smtClean="0"/>
              <a:t>9</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6044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774616-60EA-4932-B8CA-96B55BFDBE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53A5AF-5210-41D7-8AA4-B97BEBE5FE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503896-6DC5-48E5-A6CF-2CE73B4A2C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644A35-D9A1-4B4F-992B-E7CA16E9DA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0D71-9628-4723-982C-03951AEBA9F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04FC36-7B4A-4952-B3E0-C9A808FE3C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98E395-E1D2-448A-952E-61C5D786CF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3C05E5-4BB2-4076-9864-87034F0E0FE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02DC9B-1293-47C3-94F2-31B5EDF1F0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4CB0C0-E103-4F9C-AC8F-1258C9DB68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61651B-006B-4D2C-A7DF-4E1DD5604A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defRPr>
            </a:lvl1pPr>
          </a:lstStyle>
          <a:p>
            <a:pPr>
              <a:defRPr/>
            </a:pPr>
            <a:fld id="{2F02F45D-166D-411C-A6F0-F29FDA6592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tif"/><Relationship Id="rId5" Type="http://schemas.openxmlformats.org/officeDocument/2006/relationships/image" Target="../media/image23.t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7.xml"/><Relationship Id="rId7" Type="http://schemas.openxmlformats.org/officeDocument/2006/relationships/image" Target="../media/image7.jpg"/><Relationship Id="rId2" Type="http://schemas.openxmlformats.org/officeDocument/2006/relationships/tags" Target="../tags/tag1.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jpg"/><Relationship Id="rId2" Type="http://schemas.openxmlformats.org/officeDocument/2006/relationships/tags" Target="../tags/tag2.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Layout" Target="../slideLayouts/slideLayout7.xml"/><Relationship Id="rId7" Type="http://schemas.openxmlformats.org/officeDocument/2006/relationships/image" Target="../media/image11.jpg"/><Relationship Id="rId2" Type="http://schemas.openxmlformats.org/officeDocument/2006/relationships/tags" Target="../tags/tag3.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7.xml"/><Relationship Id="rId7"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hyperlink" Target="https://nap.nationalacademies.org/catalog/10169/biographical-memoirs-volume-79"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5.jp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ctrTitle"/>
          </p:nvPr>
        </p:nvSpPr>
        <p:spPr>
          <a:xfrm>
            <a:off x="502443" y="609600"/>
            <a:ext cx="7772400" cy="914400"/>
          </a:xfrm>
        </p:spPr>
        <p:txBody>
          <a:bodyPr/>
          <a:lstStyle/>
          <a:p>
            <a:pPr marL="0" marR="0" algn="ctr">
              <a:spcBef>
                <a:spcPts val="0"/>
              </a:spcBef>
              <a:spcAft>
                <a:spcPts val="0"/>
              </a:spcAft>
            </a:pPr>
            <a:r>
              <a:rPr lang="en-US" sz="1800" b="1" cap="all" dirty="0">
                <a:solidFill>
                  <a:srgbClr val="000000"/>
                </a:solidFill>
                <a:effectLst/>
                <a:latin typeface="Times New Roman" panose="02020603050405020304" pitchFamily="18" charset="0"/>
                <a:ea typeface="Times New Roman" panose="02020603050405020304" pitchFamily="18" charset="0"/>
              </a:rPr>
              <a:t>A Century of Remote IONOSPHERIC “RADIO” Diagnostics   </a:t>
            </a:r>
            <a:endParaRPr lang="en-US" sz="1800" b="1" cap="all" dirty="0">
              <a:effectLst/>
              <a:latin typeface="Times New Roman" panose="02020603050405020304" pitchFamily="18" charset="0"/>
              <a:ea typeface="Times New Roman" panose="02020603050405020304" pitchFamily="18" charset="0"/>
            </a:endParaRPr>
          </a:p>
        </p:txBody>
      </p:sp>
      <p:sp>
        <p:nvSpPr>
          <p:cNvPr id="2052" name="Text Box 9"/>
          <p:cNvSpPr txBox="1">
            <a:spLocks noChangeArrowheads="1"/>
          </p:cNvSpPr>
          <p:nvPr/>
        </p:nvSpPr>
        <p:spPr bwMode="auto">
          <a:xfrm>
            <a:off x="1447800" y="6186488"/>
            <a:ext cx="6781800" cy="366712"/>
          </a:xfrm>
          <a:prstGeom prst="rect">
            <a:avLst/>
          </a:prstGeom>
          <a:noFill/>
          <a:ln w="9525">
            <a:noFill/>
            <a:miter lim="800000"/>
            <a:headEnd/>
            <a:tailEnd/>
          </a:ln>
        </p:spPr>
        <p:txBody>
          <a:bodyPr>
            <a:spAutoFit/>
          </a:bodyPr>
          <a:lstStyle/>
          <a:p>
            <a:pPr>
              <a:spcBef>
                <a:spcPct val="50000"/>
              </a:spcBef>
            </a:pPr>
            <a:endParaRPr lang="en-US"/>
          </a:p>
        </p:txBody>
      </p:sp>
      <p:pic>
        <p:nvPicPr>
          <p:cNvPr id="2054" name="Picture 9" descr="isr_logo.png"/>
          <p:cNvPicPr>
            <a:picLocks noChangeAspect="1"/>
          </p:cNvPicPr>
          <p:nvPr/>
        </p:nvPicPr>
        <p:blipFill>
          <a:blip r:embed="rId3" cstate="print"/>
          <a:srcRect/>
          <a:stretch>
            <a:fillRect/>
          </a:stretch>
        </p:blipFill>
        <p:spPr bwMode="auto">
          <a:xfrm>
            <a:off x="381000" y="4259984"/>
            <a:ext cx="5029200" cy="2320925"/>
          </a:xfrm>
          <a:prstGeom prst="rect">
            <a:avLst/>
          </a:prstGeom>
          <a:noFill/>
          <a:ln w="9525">
            <a:noFill/>
            <a:miter lim="800000"/>
            <a:headEnd/>
            <a:tailEnd/>
          </a:ln>
        </p:spPr>
      </p:pic>
      <p:sp>
        <p:nvSpPr>
          <p:cNvPr id="7" name="Text Box 4"/>
          <p:cNvSpPr txBox="1">
            <a:spLocks noChangeArrowheads="1"/>
          </p:cNvSpPr>
          <p:nvPr/>
        </p:nvSpPr>
        <p:spPr bwMode="auto">
          <a:xfrm>
            <a:off x="747713" y="1609484"/>
            <a:ext cx="7253287" cy="936667"/>
          </a:xfrm>
          <a:prstGeom prst="rect">
            <a:avLst/>
          </a:prstGeom>
          <a:noFill/>
          <a:ln w="9525">
            <a:noFill/>
            <a:round/>
            <a:headEnd/>
            <a:tailEnd/>
          </a:ln>
        </p:spPr>
        <p:txBody>
          <a:bodyPr lIns="0" tIns="0" rIns="0" bIns="0" anchor="ctr">
            <a:spAutoFit/>
          </a:bodyPr>
          <a:lstStyle>
            <a:defPPr>
              <a:defRPr lang="en-GB"/>
            </a:defPPr>
            <a:lvl1pPr algn="ctr" defTabSz="457200" rtl="0" eaLnBrk="0" fontAlgn="base" hangingPunct="0">
              <a:spcBef>
                <a:spcPct val="0"/>
              </a:spcBef>
              <a:spcAft>
                <a:spcPct val="0"/>
              </a:spcAft>
              <a:buClr>
                <a:srgbClr val="000000"/>
              </a:buClr>
              <a:buSzPct val="100000"/>
              <a:buFont typeface="Times New Roman" pitchFamily="18" charset="0"/>
              <a:defRPr kern="1200" baseline="30000">
                <a:solidFill>
                  <a:schemeClr val="bg1"/>
                </a:solidFill>
                <a:latin typeface="Arial" charset="0"/>
                <a:ea typeface="+mn-ea"/>
                <a:cs typeface="+mn-cs"/>
              </a:defRPr>
            </a:lvl1pPr>
            <a:lvl2pPr marL="457200" algn="ctr" defTabSz="457200" rtl="0" eaLnBrk="0" fontAlgn="base" hangingPunct="0">
              <a:spcBef>
                <a:spcPct val="0"/>
              </a:spcBef>
              <a:spcAft>
                <a:spcPct val="0"/>
              </a:spcAft>
              <a:buClr>
                <a:srgbClr val="000000"/>
              </a:buClr>
              <a:buSzPct val="100000"/>
              <a:buFont typeface="Times New Roman" pitchFamily="18" charset="0"/>
              <a:defRPr kern="1200" baseline="30000">
                <a:solidFill>
                  <a:schemeClr val="bg1"/>
                </a:solidFill>
                <a:latin typeface="Arial" charset="0"/>
                <a:ea typeface="+mn-ea"/>
                <a:cs typeface="+mn-cs"/>
              </a:defRPr>
            </a:lvl2pPr>
            <a:lvl3pPr marL="914400" algn="ctr" defTabSz="457200" rtl="0" eaLnBrk="0" fontAlgn="base" hangingPunct="0">
              <a:spcBef>
                <a:spcPct val="0"/>
              </a:spcBef>
              <a:spcAft>
                <a:spcPct val="0"/>
              </a:spcAft>
              <a:buClr>
                <a:srgbClr val="000000"/>
              </a:buClr>
              <a:buSzPct val="100000"/>
              <a:buFont typeface="Times New Roman" pitchFamily="18" charset="0"/>
              <a:defRPr kern="1200" baseline="30000">
                <a:solidFill>
                  <a:schemeClr val="bg1"/>
                </a:solidFill>
                <a:latin typeface="Arial" charset="0"/>
                <a:ea typeface="+mn-ea"/>
                <a:cs typeface="+mn-cs"/>
              </a:defRPr>
            </a:lvl3pPr>
            <a:lvl4pPr marL="1371600" algn="ctr" defTabSz="457200" rtl="0" eaLnBrk="0" fontAlgn="base" hangingPunct="0">
              <a:spcBef>
                <a:spcPct val="0"/>
              </a:spcBef>
              <a:spcAft>
                <a:spcPct val="0"/>
              </a:spcAft>
              <a:buClr>
                <a:srgbClr val="000000"/>
              </a:buClr>
              <a:buSzPct val="100000"/>
              <a:buFont typeface="Times New Roman" pitchFamily="18" charset="0"/>
              <a:defRPr kern="1200" baseline="30000">
                <a:solidFill>
                  <a:schemeClr val="bg1"/>
                </a:solidFill>
                <a:latin typeface="Arial" charset="0"/>
                <a:ea typeface="+mn-ea"/>
                <a:cs typeface="+mn-cs"/>
              </a:defRPr>
            </a:lvl4pPr>
            <a:lvl5pPr marL="1828800" algn="ctr" defTabSz="457200" rtl="0" eaLnBrk="0" fontAlgn="base" hangingPunct="0">
              <a:spcBef>
                <a:spcPct val="0"/>
              </a:spcBef>
              <a:spcAft>
                <a:spcPct val="0"/>
              </a:spcAft>
              <a:buClr>
                <a:srgbClr val="000000"/>
              </a:buClr>
              <a:buSzPct val="100000"/>
              <a:buFont typeface="Times New Roman" pitchFamily="18" charset="0"/>
              <a:defRPr kern="1200" baseline="30000">
                <a:solidFill>
                  <a:schemeClr val="bg1"/>
                </a:solidFill>
                <a:latin typeface="Arial" charset="0"/>
                <a:ea typeface="+mn-ea"/>
                <a:cs typeface="+mn-cs"/>
              </a:defRPr>
            </a:lvl5pPr>
            <a:lvl6pPr marL="2286000" algn="l" defTabSz="914400" rtl="0" eaLnBrk="1" latinLnBrk="0" hangingPunct="1">
              <a:defRPr kern="1200" baseline="30000">
                <a:solidFill>
                  <a:schemeClr val="bg1"/>
                </a:solidFill>
                <a:latin typeface="Arial" charset="0"/>
                <a:ea typeface="+mn-ea"/>
                <a:cs typeface="+mn-cs"/>
              </a:defRPr>
            </a:lvl6pPr>
            <a:lvl7pPr marL="2743200" algn="l" defTabSz="914400" rtl="0" eaLnBrk="1" latinLnBrk="0" hangingPunct="1">
              <a:defRPr kern="1200" baseline="30000">
                <a:solidFill>
                  <a:schemeClr val="bg1"/>
                </a:solidFill>
                <a:latin typeface="Arial" charset="0"/>
                <a:ea typeface="+mn-ea"/>
                <a:cs typeface="+mn-cs"/>
              </a:defRPr>
            </a:lvl7pPr>
            <a:lvl8pPr marL="3200400" algn="l" defTabSz="914400" rtl="0" eaLnBrk="1" latinLnBrk="0" hangingPunct="1">
              <a:defRPr kern="1200" baseline="30000">
                <a:solidFill>
                  <a:schemeClr val="bg1"/>
                </a:solidFill>
                <a:latin typeface="Arial" charset="0"/>
                <a:ea typeface="+mn-ea"/>
                <a:cs typeface="+mn-cs"/>
              </a:defRPr>
            </a:lvl8pPr>
            <a:lvl9pPr marL="3657600" algn="l" defTabSz="914400" rtl="0" eaLnBrk="1" latinLnBrk="0" hangingPunct="1">
              <a:defRPr kern="1200" baseline="30000">
                <a:solidFill>
                  <a:schemeClr val="bg1"/>
                </a:solidFill>
                <a:latin typeface="Arial" charset="0"/>
                <a:ea typeface="+mn-ea"/>
                <a:cs typeface="+mn-cs"/>
              </a:defRPr>
            </a:lvl9pPr>
          </a:lstStyle>
          <a:p>
            <a:pPr marL="811213" lvl="1" indent="-457200" eaLnBrk="1">
              <a:lnSpc>
                <a:spcPct val="93000"/>
              </a:lnSpc>
              <a:tabLst>
                <a:tab pos="354013" algn="l"/>
                <a:tab pos="811213" algn="l"/>
                <a:tab pos="1268413" algn="l"/>
                <a:tab pos="1725613" algn="l"/>
                <a:tab pos="2182813" algn="l"/>
                <a:tab pos="2640013" algn="l"/>
                <a:tab pos="3097213" algn="l"/>
                <a:tab pos="3554413" algn="l"/>
                <a:tab pos="4011613" algn="l"/>
                <a:tab pos="4468813" algn="l"/>
                <a:tab pos="4926013" algn="l"/>
                <a:tab pos="5383213" algn="l"/>
                <a:tab pos="5840413" algn="l"/>
                <a:tab pos="6297613" algn="l"/>
                <a:tab pos="6754813" algn="l"/>
                <a:tab pos="7212013" algn="l"/>
                <a:tab pos="7669213" algn="l"/>
                <a:tab pos="8126413" algn="l"/>
                <a:tab pos="8583613" algn="l"/>
                <a:tab pos="9040813" algn="l"/>
                <a:tab pos="9498013" algn="l"/>
              </a:tabLst>
              <a:defRPr/>
            </a:pPr>
            <a:r>
              <a:rPr lang="en-GB" sz="2000" b="1" baseline="0" dirty="0">
                <a:solidFill>
                  <a:srgbClr val="000000"/>
                </a:solidFill>
              </a:rPr>
              <a:t>by</a:t>
            </a:r>
          </a:p>
          <a:p>
            <a:pPr marL="811213" lvl="1" indent="-457200" eaLnBrk="1">
              <a:lnSpc>
                <a:spcPct val="93000"/>
              </a:lnSpc>
              <a:tabLst>
                <a:tab pos="354013" algn="l"/>
                <a:tab pos="811213" algn="l"/>
                <a:tab pos="1268413" algn="l"/>
                <a:tab pos="1725613" algn="l"/>
                <a:tab pos="2182813" algn="l"/>
                <a:tab pos="2640013" algn="l"/>
                <a:tab pos="3097213" algn="l"/>
                <a:tab pos="3554413" algn="l"/>
                <a:tab pos="4011613" algn="l"/>
                <a:tab pos="4468813" algn="l"/>
                <a:tab pos="4926013" algn="l"/>
                <a:tab pos="5383213" algn="l"/>
                <a:tab pos="5840413" algn="l"/>
                <a:tab pos="6297613" algn="l"/>
                <a:tab pos="6754813" algn="l"/>
                <a:tab pos="7212013" algn="l"/>
                <a:tab pos="7669213" algn="l"/>
                <a:tab pos="8126413" algn="l"/>
                <a:tab pos="8583613" algn="l"/>
                <a:tab pos="9040813" algn="l"/>
                <a:tab pos="9498013" algn="l"/>
              </a:tabLst>
              <a:defRPr/>
            </a:pPr>
            <a:r>
              <a:rPr lang="en-GB" sz="2000" b="1" baseline="0" dirty="0">
                <a:solidFill>
                  <a:srgbClr val="000000"/>
                </a:solidFill>
              </a:rPr>
              <a:t>Charles Rino</a:t>
            </a:r>
            <a:endParaRPr lang="en-GB" sz="2000" dirty="0">
              <a:solidFill>
                <a:srgbClr val="000000"/>
              </a:solidFill>
            </a:endParaRPr>
          </a:p>
          <a:p>
            <a:pPr marL="811213" lvl="1" indent="-457200" eaLnBrk="1">
              <a:lnSpc>
                <a:spcPct val="150000"/>
              </a:lnSpc>
              <a:buFont typeface="Wingdings" pitchFamily="2" charset="2"/>
              <a:buNone/>
              <a:tabLst>
                <a:tab pos="354013" algn="l"/>
                <a:tab pos="811213" algn="l"/>
                <a:tab pos="1268413" algn="l"/>
                <a:tab pos="1725613" algn="l"/>
                <a:tab pos="2182813" algn="l"/>
                <a:tab pos="2640013" algn="l"/>
                <a:tab pos="3097213" algn="l"/>
                <a:tab pos="3554413" algn="l"/>
                <a:tab pos="4011613" algn="l"/>
                <a:tab pos="4468813" algn="l"/>
                <a:tab pos="4926013" algn="l"/>
                <a:tab pos="5383213" algn="l"/>
                <a:tab pos="5840413" algn="l"/>
                <a:tab pos="6297613" algn="l"/>
                <a:tab pos="6754813" algn="l"/>
                <a:tab pos="7212013" algn="l"/>
                <a:tab pos="7669213" algn="l"/>
                <a:tab pos="8126413" algn="l"/>
                <a:tab pos="8583613" algn="l"/>
                <a:tab pos="9040813" algn="l"/>
                <a:tab pos="9498013" algn="l"/>
              </a:tabLst>
              <a:defRPr/>
            </a:pPr>
            <a:r>
              <a:rPr lang="en-GB" baseline="0" dirty="0">
                <a:solidFill>
                  <a:srgbClr val="000000"/>
                </a:solidFill>
                <a:latin typeface="Arial" pitchFamily="34" charset="0"/>
                <a:cs typeface="Arial" pitchFamily="34" charset="0"/>
              </a:rPr>
              <a:t>Boston College, Institute for Scientific Research</a:t>
            </a:r>
          </a:p>
        </p:txBody>
      </p:sp>
      <p:sp>
        <p:nvSpPr>
          <p:cNvPr id="3" name="TextBox 2"/>
          <p:cNvSpPr txBox="1"/>
          <p:nvPr/>
        </p:nvSpPr>
        <p:spPr>
          <a:xfrm>
            <a:off x="5181600" y="3733800"/>
            <a:ext cx="3352800" cy="1477328"/>
          </a:xfrm>
          <a:prstGeom prst="rect">
            <a:avLst/>
          </a:prstGeom>
          <a:noFill/>
        </p:spPr>
        <p:txBody>
          <a:bodyPr wrap="square" rtlCol="0">
            <a:spAutoFit/>
          </a:bodyPr>
          <a:lstStyle/>
          <a:p>
            <a:pPr algn="ctr"/>
            <a:r>
              <a:rPr lang="en-US" b="1" dirty="0"/>
              <a:t>2022 Beacon Satellite Symposium</a:t>
            </a:r>
          </a:p>
          <a:p>
            <a:pPr algn="ctr"/>
            <a:endParaRPr lang="en-US" dirty="0"/>
          </a:p>
          <a:p>
            <a:pPr algn="ctr"/>
            <a:r>
              <a:rPr lang="en-US" b="1" dirty="0"/>
              <a:t>1-5 July 2013</a:t>
            </a:r>
            <a:endParaRPr lang="en-US" dirty="0"/>
          </a:p>
          <a:p>
            <a:pPr algn="ctr"/>
            <a:r>
              <a:rPr lang="en-US" i="1" dirty="0"/>
              <a:t>Boston College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3"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4" cstate="print"/>
          <a:srcRect/>
          <a:stretch>
            <a:fillRect/>
          </a:stretch>
        </p:blipFill>
        <p:spPr bwMode="auto">
          <a:xfrm>
            <a:off x="7848600" y="76200"/>
            <a:ext cx="685800" cy="685800"/>
          </a:xfrm>
          <a:prstGeom prst="rect">
            <a:avLst/>
          </a:prstGeom>
          <a:noFill/>
          <a:ln w="9525">
            <a:noFill/>
            <a:miter lim="800000"/>
            <a:headEnd/>
            <a:tailEnd/>
          </a:ln>
        </p:spPr>
      </p:pic>
      <p:sp>
        <p:nvSpPr>
          <p:cNvPr id="15" name="TextBox 14" hidden="1"/>
          <p:cNvSpPr txBox="1"/>
          <p:nvPr/>
        </p:nvSpPr>
        <p:spPr>
          <a:xfrm>
            <a:off x="762000" y="3276600"/>
            <a:ext cx="1633781" cy="369332"/>
          </a:xfrm>
          <a:prstGeom prst="rect">
            <a:avLst/>
          </a:prstGeom>
          <a:noFill/>
        </p:spPr>
        <p:txBody>
          <a:bodyPr wrap="none" rtlCol="0">
            <a:spAutoFit/>
          </a:bodyPr>
          <a:lstStyle/>
          <a:p>
            <a:r>
              <a:rPr lang="en-US" dirty="0">
                <a:solidFill>
                  <a:schemeClr val="bg1"/>
                </a:solidFill>
              </a:rPr>
              <a:t>Phase Screen</a:t>
            </a:r>
          </a:p>
        </p:txBody>
      </p:sp>
      <p:sp>
        <p:nvSpPr>
          <p:cNvPr id="14" name="Rectangle 13"/>
          <p:cNvSpPr/>
          <p:nvPr/>
        </p:nvSpPr>
        <p:spPr>
          <a:xfrm>
            <a:off x="2362200" y="0"/>
            <a:ext cx="4724400" cy="830997"/>
          </a:xfrm>
          <a:prstGeom prst="rect">
            <a:avLst/>
          </a:prstGeom>
        </p:spPr>
        <p:txBody>
          <a:bodyPr wrap="square">
            <a:spAutoFit/>
          </a:bodyPr>
          <a:lstStyle/>
          <a:p>
            <a:pPr algn="ctr"/>
            <a:r>
              <a:rPr lang="en-US" sz="2400" b="1" dirty="0"/>
              <a:t>Beacon Satellite Symposium</a:t>
            </a:r>
          </a:p>
          <a:p>
            <a:pPr algn="ctr"/>
            <a:r>
              <a:rPr lang="en-US" sz="2400" b="1" dirty="0"/>
              <a:t>In Name Only </a:t>
            </a:r>
          </a:p>
        </p:txBody>
      </p:sp>
      <p:grpSp>
        <p:nvGrpSpPr>
          <p:cNvPr id="10" name="Group 9">
            <a:extLst>
              <a:ext uri="{FF2B5EF4-FFF2-40B4-BE49-F238E27FC236}">
                <a16:creationId xmlns:a16="http://schemas.microsoft.com/office/drawing/2014/main" id="{BE23174B-6E7D-A7A2-82B0-D60AAC62C6F8}"/>
              </a:ext>
            </a:extLst>
          </p:cNvPr>
          <p:cNvGrpSpPr/>
          <p:nvPr/>
        </p:nvGrpSpPr>
        <p:grpSpPr>
          <a:xfrm>
            <a:off x="6381750" y="2411140"/>
            <a:ext cx="2209800" cy="2927476"/>
            <a:chOff x="5372100" y="1138925"/>
            <a:chExt cx="2209800" cy="2927476"/>
          </a:xfrm>
        </p:grpSpPr>
        <p:pic>
          <p:nvPicPr>
            <p:cNvPr id="13" name="Picture 12" descr="A picture containing person&#10;&#10;Description automatically generated">
              <a:extLst>
                <a:ext uri="{FF2B5EF4-FFF2-40B4-BE49-F238E27FC236}">
                  <a16:creationId xmlns:a16="http://schemas.microsoft.com/office/drawing/2014/main" id="{8E5067E9-0225-888C-C270-CF33EA06ED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4897" y="1138925"/>
              <a:ext cx="2069392" cy="2862944"/>
            </a:xfrm>
            <a:prstGeom prst="rect">
              <a:avLst/>
            </a:prstGeom>
          </p:spPr>
        </p:pic>
        <p:sp>
          <p:nvSpPr>
            <p:cNvPr id="17" name="TextBox 16">
              <a:extLst>
                <a:ext uri="{FF2B5EF4-FFF2-40B4-BE49-F238E27FC236}">
                  <a16:creationId xmlns:a16="http://schemas.microsoft.com/office/drawing/2014/main" id="{731F594C-1EF3-FF9D-8930-898BED8CA997}"/>
                </a:ext>
              </a:extLst>
            </p:cNvPr>
            <p:cNvSpPr txBox="1"/>
            <p:nvPr/>
          </p:nvSpPr>
          <p:spPr>
            <a:xfrm>
              <a:off x="5372100" y="3697069"/>
              <a:ext cx="2209800" cy="369332"/>
            </a:xfrm>
            <a:prstGeom prst="rect">
              <a:avLst/>
            </a:prstGeom>
            <a:solidFill>
              <a:schemeClr val="bg1"/>
            </a:solidFill>
          </p:spPr>
          <p:txBody>
            <a:bodyPr wrap="square" rtlCol="0">
              <a:spAutoFit/>
            </a:bodyPr>
            <a:lstStyle/>
            <a:p>
              <a:pPr algn="ctr"/>
              <a:r>
                <a:rPr lang="en-US" b="1" dirty="0"/>
                <a:t>Chao-</a:t>
              </a:r>
              <a:r>
                <a:rPr lang="en-US" b="1" dirty="0" err="1"/>
                <a:t>han</a:t>
              </a:r>
              <a:r>
                <a:rPr lang="en-US" b="1" dirty="0"/>
                <a:t> Lu</a:t>
              </a:r>
            </a:p>
          </p:txBody>
        </p:sp>
      </p:grpSp>
      <p:pic>
        <p:nvPicPr>
          <p:cNvPr id="3" name="Picture 2" descr="Graphical user interface, website&#10;&#10;Description automatically generated">
            <a:extLst>
              <a:ext uri="{FF2B5EF4-FFF2-40B4-BE49-F238E27FC236}">
                <a16:creationId xmlns:a16="http://schemas.microsoft.com/office/drawing/2014/main" id="{3F5563C1-EFD7-8E6F-7B7B-6EB3F18E81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2242456"/>
            <a:ext cx="3201682" cy="2939144"/>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528061B2-48D7-5F97-A392-E47C6568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644" y="2413864"/>
            <a:ext cx="1704556" cy="2561491"/>
          </a:xfrm>
          <a:prstGeom prst="rect">
            <a:avLst/>
          </a:prstGeom>
        </p:spPr>
      </p:pic>
      <p:sp>
        <p:nvSpPr>
          <p:cNvPr id="18" name="TextBox 17">
            <a:extLst>
              <a:ext uri="{FF2B5EF4-FFF2-40B4-BE49-F238E27FC236}">
                <a16:creationId xmlns:a16="http://schemas.microsoft.com/office/drawing/2014/main" id="{212D8400-C8F9-024A-84CF-F8A0EC6E05AD}"/>
              </a:ext>
            </a:extLst>
          </p:cNvPr>
          <p:cNvSpPr txBox="1"/>
          <p:nvPr/>
        </p:nvSpPr>
        <p:spPr>
          <a:xfrm>
            <a:off x="304800" y="5105400"/>
            <a:ext cx="2209800" cy="369332"/>
          </a:xfrm>
          <a:prstGeom prst="rect">
            <a:avLst/>
          </a:prstGeom>
          <a:solidFill>
            <a:schemeClr val="bg1"/>
          </a:solidFill>
        </p:spPr>
        <p:txBody>
          <a:bodyPr wrap="square" rtlCol="0">
            <a:spAutoFit/>
          </a:bodyPr>
          <a:lstStyle/>
          <a:p>
            <a:pPr algn="ctr"/>
            <a:r>
              <a:rPr lang="en-US" b="1" dirty="0"/>
              <a:t>Jade Morton</a:t>
            </a:r>
          </a:p>
        </p:txBody>
      </p:sp>
      <p:sp>
        <p:nvSpPr>
          <p:cNvPr id="19" name="Rectangle 18">
            <a:extLst>
              <a:ext uri="{FF2B5EF4-FFF2-40B4-BE49-F238E27FC236}">
                <a16:creationId xmlns:a16="http://schemas.microsoft.com/office/drawing/2014/main" id="{5785F200-943F-AA11-8D6F-1F5D5344F62C}"/>
              </a:ext>
            </a:extLst>
          </p:cNvPr>
          <p:cNvSpPr/>
          <p:nvPr/>
        </p:nvSpPr>
        <p:spPr>
          <a:xfrm>
            <a:off x="1752600" y="1393523"/>
            <a:ext cx="5486400" cy="830997"/>
          </a:xfrm>
          <a:prstGeom prst="rect">
            <a:avLst/>
          </a:prstGeom>
        </p:spPr>
        <p:txBody>
          <a:bodyPr wrap="square">
            <a:spAutoFit/>
          </a:bodyPr>
          <a:lstStyle/>
          <a:p>
            <a:pPr algn="ctr"/>
            <a:r>
              <a:rPr lang="en-US" sz="2400" b="1" dirty="0"/>
              <a:t>The Future of Radio Science</a:t>
            </a:r>
          </a:p>
          <a:p>
            <a:pPr algn="ctr"/>
            <a:r>
              <a:rPr lang="en-US" sz="2400" b="1" dirty="0"/>
              <a:t> GPS/GNSS &amp; COSMIC</a:t>
            </a:r>
          </a:p>
        </p:txBody>
      </p:sp>
    </p:spTree>
    <p:extLst>
      <p:ext uri="{BB962C8B-B14F-4D97-AF65-F5344CB8AC3E}">
        <p14:creationId xmlns:p14="http://schemas.microsoft.com/office/powerpoint/2010/main" val="402699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3"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pic>
        <p:nvPicPr>
          <p:cNvPr id="6" name="Picture 5"/>
          <p:cNvPicPr>
            <a:picLocks noChangeAspect="1" noChangeArrowheads="1"/>
          </p:cNvPicPr>
          <p:nvPr/>
        </p:nvPicPr>
        <p:blipFill>
          <a:blip r:embed="rId4" cstate="print"/>
          <a:srcRect/>
          <a:stretch>
            <a:fillRect/>
          </a:stretch>
        </p:blipFill>
        <p:spPr bwMode="auto">
          <a:xfrm>
            <a:off x="7848600" y="76200"/>
            <a:ext cx="685800" cy="685800"/>
          </a:xfrm>
          <a:prstGeom prst="rect">
            <a:avLst/>
          </a:prstGeom>
          <a:noFill/>
          <a:ln w="9525">
            <a:noFill/>
            <a:miter lim="800000"/>
            <a:headEnd/>
            <a:tailEnd/>
          </a:ln>
        </p:spPr>
      </p:pic>
      <p:sp>
        <p:nvSpPr>
          <p:cNvPr id="15" name="TextBox 14"/>
          <p:cNvSpPr txBox="1"/>
          <p:nvPr/>
        </p:nvSpPr>
        <p:spPr>
          <a:xfrm>
            <a:off x="762000" y="3276600"/>
            <a:ext cx="1633781" cy="369332"/>
          </a:xfrm>
          <a:prstGeom prst="rect">
            <a:avLst/>
          </a:prstGeom>
          <a:noFill/>
        </p:spPr>
        <p:txBody>
          <a:bodyPr wrap="none" rtlCol="0">
            <a:spAutoFit/>
          </a:bodyPr>
          <a:lstStyle/>
          <a:p>
            <a:r>
              <a:rPr lang="en-US" dirty="0">
                <a:solidFill>
                  <a:schemeClr val="bg1"/>
                </a:solidFill>
              </a:rPr>
              <a:t>Phase Screen</a:t>
            </a:r>
          </a:p>
        </p:txBody>
      </p:sp>
      <p:pic>
        <p:nvPicPr>
          <p:cNvPr id="3" name="Picture 2" descr="A picture containing chart&#10;&#10;Description automatically generated">
            <a:extLst>
              <a:ext uri="{FF2B5EF4-FFF2-40B4-BE49-F238E27FC236}">
                <a16:creationId xmlns:a16="http://schemas.microsoft.com/office/drawing/2014/main" id="{8637FA42-7DE5-CB2C-6A0D-BE84DDFB2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6" y="990600"/>
            <a:ext cx="4531784" cy="3398838"/>
          </a:xfrm>
          <a:prstGeom prst="rect">
            <a:avLst/>
          </a:prstGeom>
        </p:spPr>
      </p:pic>
      <p:sp>
        <p:nvSpPr>
          <p:cNvPr id="9" name="Rectangle 8">
            <a:extLst>
              <a:ext uri="{FF2B5EF4-FFF2-40B4-BE49-F238E27FC236}">
                <a16:creationId xmlns:a16="http://schemas.microsoft.com/office/drawing/2014/main" id="{15795801-3146-E49D-1189-16EA82DAF60B}"/>
              </a:ext>
            </a:extLst>
          </p:cNvPr>
          <p:cNvSpPr/>
          <p:nvPr/>
        </p:nvSpPr>
        <p:spPr>
          <a:xfrm>
            <a:off x="2393604" y="188267"/>
            <a:ext cx="4724400" cy="461665"/>
          </a:xfrm>
          <a:prstGeom prst="rect">
            <a:avLst/>
          </a:prstGeom>
        </p:spPr>
        <p:txBody>
          <a:bodyPr wrap="square">
            <a:spAutoFit/>
          </a:bodyPr>
          <a:lstStyle/>
          <a:p>
            <a:pPr algn="ctr"/>
            <a:r>
              <a:rPr lang="en-US" sz="2400" b="1" dirty="0"/>
              <a:t>End Note</a:t>
            </a:r>
          </a:p>
        </p:txBody>
      </p:sp>
      <p:sp>
        <p:nvSpPr>
          <p:cNvPr id="13" name="TextBox 12">
            <a:extLst>
              <a:ext uri="{FF2B5EF4-FFF2-40B4-BE49-F238E27FC236}">
                <a16:creationId xmlns:a16="http://schemas.microsoft.com/office/drawing/2014/main" id="{545365F6-E241-C6AE-CB25-9199E3A2913A}"/>
              </a:ext>
            </a:extLst>
          </p:cNvPr>
          <p:cNvSpPr txBox="1"/>
          <p:nvPr/>
        </p:nvSpPr>
        <p:spPr>
          <a:xfrm>
            <a:off x="1354164" y="1566446"/>
            <a:ext cx="1770036" cy="338554"/>
          </a:xfrm>
          <a:prstGeom prst="rect">
            <a:avLst/>
          </a:prstGeom>
          <a:noFill/>
        </p:spPr>
        <p:txBody>
          <a:bodyPr wrap="none" rtlCol="0">
            <a:spAutoFit/>
          </a:bodyPr>
          <a:lstStyle/>
          <a:p>
            <a:r>
              <a:rPr lang="en-US" sz="1600" b="1" dirty="0"/>
              <a:t>Refractive Index</a:t>
            </a:r>
          </a:p>
        </p:txBody>
      </p:sp>
      <p:sp>
        <p:nvSpPr>
          <p:cNvPr id="7" name="TextBox 6">
            <a:extLst>
              <a:ext uri="{FF2B5EF4-FFF2-40B4-BE49-F238E27FC236}">
                <a16:creationId xmlns:a16="http://schemas.microsoft.com/office/drawing/2014/main" id="{FB4DDBAF-E894-9E6D-657A-2B89F06F4DB5}"/>
              </a:ext>
            </a:extLst>
          </p:cNvPr>
          <p:cNvSpPr txBox="1"/>
          <p:nvPr/>
        </p:nvSpPr>
        <p:spPr>
          <a:xfrm>
            <a:off x="228600" y="4661118"/>
            <a:ext cx="3810000" cy="1815882"/>
          </a:xfrm>
          <a:prstGeom prst="rect">
            <a:avLst/>
          </a:prstGeom>
          <a:noFill/>
        </p:spPr>
        <p:txBody>
          <a:bodyPr wrap="square" rtlCol="0">
            <a:spAutoFit/>
          </a:bodyPr>
          <a:lstStyle/>
          <a:p>
            <a:pPr marL="285750" indent="-285750">
              <a:buFont typeface="Arial" panose="020B0604020202020204" pitchFamily="34" charset="0"/>
              <a:buChar char="•"/>
            </a:pPr>
            <a:r>
              <a:rPr lang="en-US" sz="1600" b="1" dirty="0"/>
              <a:t>The white trace in the left figure shows the ray path of a 10 MHz signal launched into a Chapman layer above a spherical earth</a:t>
            </a:r>
          </a:p>
          <a:p>
            <a:pPr marL="285750" indent="-285750">
              <a:buFont typeface="Arial" panose="020B0604020202020204" pitchFamily="34" charset="0"/>
              <a:buChar char="•"/>
            </a:pPr>
            <a:r>
              <a:rPr lang="en-US" sz="1600" b="1" dirty="0"/>
              <a:t>Effectively, a model calculation of Marconi’s experiment at a higher frequency </a:t>
            </a:r>
          </a:p>
        </p:txBody>
      </p:sp>
      <p:grpSp>
        <p:nvGrpSpPr>
          <p:cNvPr id="8" name="Group 7">
            <a:extLst>
              <a:ext uri="{FF2B5EF4-FFF2-40B4-BE49-F238E27FC236}">
                <a16:creationId xmlns:a16="http://schemas.microsoft.com/office/drawing/2014/main" id="{13B2476B-96F9-6CC7-D1C5-D6A7708BED43}"/>
              </a:ext>
            </a:extLst>
          </p:cNvPr>
          <p:cNvGrpSpPr/>
          <p:nvPr/>
        </p:nvGrpSpPr>
        <p:grpSpPr>
          <a:xfrm>
            <a:off x="4572000" y="990600"/>
            <a:ext cx="4461930" cy="5861923"/>
            <a:chOff x="4572000" y="990600"/>
            <a:chExt cx="4461930" cy="5861923"/>
          </a:xfrm>
        </p:grpSpPr>
        <p:grpSp>
          <p:nvGrpSpPr>
            <p:cNvPr id="4" name="Group 3">
              <a:extLst>
                <a:ext uri="{FF2B5EF4-FFF2-40B4-BE49-F238E27FC236}">
                  <a16:creationId xmlns:a16="http://schemas.microsoft.com/office/drawing/2014/main" id="{56EDB5D5-ADFC-7A62-751D-A1F6D21EB16E}"/>
                </a:ext>
              </a:extLst>
            </p:cNvPr>
            <p:cNvGrpSpPr/>
            <p:nvPr/>
          </p:nvGrpSpPr>
          <p:grpSpPr>
            <a:xfrm>
              <a:off x="4572000" y="990600"/>
              <a:ext cx="4461930" cy="3346447"/>
              <a:chOff x="4648200" y="1143000"/>
              <a:chExt cx="4461930" cy="3346447"/>
            </a:xfrm>
          </p:grpSpPr>
          <p:pic>
            <p:nvPicPr>
              <p:cNvPr id="5" name="Picture 4" descr="Chart&#10;&#10;Description automatically generated">
                <a:extLst>
                  <a:ext uri="{FF2B5EF4-FFF2-40B4-BE49-F238E27FC236}">
                    <a16:creationId xmlns:a16="http://schemas.microsoft.com/office/drawing/2014/main" id="{C1BB5CA8-BCC8-7127-936E-539ACA9A89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1143000"/>
                <a:ext cx="4461930" cy="3346447"/>
              </a:xfrm>
              <a:prstGeom prst="rect">
                <a:avLst/>
              </a:prstGeom>
            </p:spPr>
          </p:pic>
          <p:sp>
            <p:nvSpPr>
              <p:cNvPr id="2" name="TextBox 1">
                <a:extLst>
                  <a:ext uri="{FF2B5EF4-FFF2-40B4-BE49-F238E27FC236}">
                    <a16:creationId xmlns:a16="http://schemas.microsoft.com/office/drawing/2014/main" id="{76AE969D-73CB-E075-84E8-149E270B82EA}"/>
                  </a:ext>
                </a:extLst>
              </p:cNvPr>
              <p:cNvSpPr txBox="1"/>
              <p:nvPr/>
            </p:nvSpPr>
            <p:spPr>
              <a:xfrm>
                <a:off x="5215346" y="1414046"/>
                <a:ext cx="1566454" cy="338554"/>
              </a:xfrm>
              <a:prstGeom prst="rect">
                <a:avLst/>
              </a:prstGeom>
              <a:noFill/>
            </p:spPr>
            <p:txBody>
              <a:bodyPr wrap="none" rtlCol="0">
                <a:spAutoFit/>
              </a:bodyPr>
              <a:lstStyle/>
              <a:p>
                <a:r>
                  <a:rPr lang="en-US" sz="1600" b="1" dirty="0">
                    <a:solidFill>
                      <a:schemeClr val="bg1"/>
                    </a:solidFill>
                  </a:rPr>
                  <a:t>Field Intensity</a:t>
                </a:r>
              </a:p>
            </p:txBody>
          </p:sp>
          <p:sp>
            <p:nvSpPr>
              <p:cNvPr id="12" name="TextBox 11">
                <a:extLst>
                  <a:ext uri="{FF2B5EF4-FFF2-40B4-BE49-F238E27FC236}">
                    <a16:creationId xmlns:a16="http://schemas.microsoft.com/office/drawing/2014/main" id="{0482A08A-9E67-ACC1-03DD-4267E0AC9E8E}"/>
                  </a:ext>
                </a:extLst>
              </p:cNvPr>
              <p:cNvSpPr txBox="1"/>
              <p:nvPr/>
            </p:nvSpPr>
            <p:spPr>
              <a:xfrm>
                <a:off x="5249327" y="3733800"/>
                <a:ext cx="1913473" cy="338554"/>
              </a:xfrm>
              <a:prstGeom prst="rect">
                <a:avLst/>
              </a:prstGeom>
              <a:noFill/>
            </p:spPr>
            <p:txBody>
              <a:bodyPr wrap="none" rtlCol="0">
                <a:spAutoFit/>
              </a:bodyPr>
              <a:lstStyle/>
              <a:p>
                <a:r>
                  <a:rPr lang="en-US" sz="1600" b="1" dirty="0">
                    <a:solidFill>
                      <a:schemeClr val="bg1"/>
                    </a:solidFill>
                  </a:rPr>
                  <a:t>Direction Tangent</a:t>
                </a:r>
              </a:p>
            </p:txBody>
          </p:sp>
        </p:grpSp>
        <p:sp>
          <p:nvSpPr>
            <p:cNvPr id="16" name="TextBox 15">
              <a:extLst>
                <a:ext uri="{FF2B5EF4-FFF2-40B4-BE49-F238E27FC236}">
                  <a16:creationId xmlns:a16="http://schemas.microsoft.com/office/drawing/2014/main" id="{B03F446A-F733-DA25-43A7-0204E9814B04}"/>
                </a:ext>
              </a:extLst>
            </p:cNvPr>
            <p:cNvSpPr txBox="1"/>
            <p:nvPr/>
          </p:nvSpPr>
          <p:spPr>
            <a:xfrm>
              <a:off x="4713514" y="4267200"/>
              <a:ext cx="3810000"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The blue curves in the right figure are from a </a:t>
              </a:r>
              <a:r>
                <a:rPr lang="en-US" b="1" dirty="0">
                  <a:solidFill>
                    <a:srgbClr val="00B0F0"/>
                  </a:solidFill>
                </a:rPr>
                <a:t>multiple-phase-screen</a:t>
              </a:r>
              <a:r>
                <a:rPr lang="en-US" b="1" dirty="0"/>
                <a:t> calculation of the field in the Chapman layer environment</a:t>
              </a:r>
            </a:p>
            <a:p>
              <a:pPr marL="285750" indent="-285750">
                <a:buFont typeface="Arial" panose="020B0604020202020204" pitchFamily="34" charset="0"/>
                <a:buChar char="•"/>
              </a:pPr>
              <a:r>
                <a:rPr lang="en-US" b="1" dirty="0">
                  <a:solidFill>
                    <a:srgbClr val="FF0000"/>
                  </a:solidFill>
                </a:rPr>
                <a:t>The MPS-ray trace disparity is a fundamental limitation of the method</a:t>
              </a:r>
            </a:p>
            <a:p>
              <a:pPr marL="285750" indent="-285750">
                <a:buFont typeface="Arial" panose="020B0604020202020204" pitchFamily="34" charset="0"/>
                <a:buChar char="•"/>
              </a:pPr>
              <a:r>
                <a:rPr lang="en-US" b="1" dirty="0"/>
                <a:t>See Charlie Carrano’s talk.</a:t>
              </a:r>
            </a:p>
          </p:txBody>
        </p:sp>
      </p:grpSp>
    </p:spTree>
    <p:extLst>
      <p:ext uri="{BB962C8B-B14F-4D97-AF65-F5344CB8AC3E}">
        <p14:creationId xmlns:p14="http://schemas.microsoft.com/office/powerpoint/2010/main" val="42364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3"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pic>
        <p:nvPicPr>
          <p:cNvPr id="6" name="Picture 5"/>
          <p:cNvPicPr>
            <a:picLocks noChangeAspect="1" noChangeArrowheads="1"/>
          </p:cNvPicPr>
          <p:nvPr/>
        </p:nvPicPr>
        <p:blipFill>
          <a:blip r:embed="rId4" cstate="print"/>
          <a:srcRect/>
          <a:stretch>
            <a:fillRect/>
          </a:stretch>
        </p:blipFill>
        <p:spPr bwMode="auto">
          <a:xfrm>
            <a:off x="7848600" y="76200"/>
            <a:ext cx="685800" cy="685800"/>
          </a:xfrm>
          <a:prstGeom prst="rect">
            <a:avLst/>
          </a:prstGeom>
          <a:noFill/>
          <a:ln w="9525">
            <a:noFill/>
            <a:miter lim="800000"/>
            <a:headEnd/>
            <a:tailEnd/>
          </a:ln>
        </p:spPr>
      </p:pic>
      <p:sp>
        <p:nvSpPr>
          <p:cNvPr id="15" name="TextBox 14"/>
          <p:cNvSpPr txBox="1"/>
          <p:nvPr/>
        </p:nvSpPr>
        <p:spPr>
          <a:xfrm>
            <a:off x="762000" y="3276600"/>
            <a:ext cx="1633781" cy="369332"/>
          </a:xfrm>
          <a:prstGeom prst="rect">
            <a:avLst/>
          </a:prstGeom>
          <a:noFill/>
        </p:spPr>
        <p:txBody>
          <a:bodyPr wrap="none" rtlCol="0">
            <a:spAutoFit/>
          </a:bodyPr>
          <a:lstStyle/>
          <a:p>
            <a:r>
              <a:rPr lang="en-US" dirty="0">
                <a:solidFill>
                  <a:schemeClr val="bg1"/>
                </a:solidFill>
              </a:rPr>
              <a:t>Phase Screen</a:t>
            </a:r>
          </a:p>
        </p:txBody>
      </p:sp>
      <p:pic>
        <p:nvPicPr>
          <p:cNvPr id="5" name="Picture 4" descr="A group of people sitting at a table with wine glasses&#10;&#10;Description automatically generated with medium confidence">
            <a:extLst>
              <a:ext uri="{FF2B5EF4-FFF2-40B4-BE49-F238E27FC236}">
                <a16:creationId xmlns:a16="http://schemas.microsoft.com/office/drawing/2014/main" id="{3C2BD5D4-D1B7-3CEC-4B5B-492F79D2FB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1143000"/>
            <a:ext cx="4394200" cy="3188686"/>
          </a:xfrm>
          <a:prstGeom prst="rect">
            <a:avLst/>
          </a:prstGeom>
        </p:spPr>
      </p:pic>
      <p:sp>
        <p:nvSpPr>
          <p:cNvPr id="7" name="TextBox 6">
            <a:extLst>
              <a:ext uri="{FF2B5EF4-FFF2-40B4-BE49-F238E27FC236}">
                <a16:creationId xmlns:a16="http://schemas.microsoft.com/office/drawing/2014/main" id="{BC8F3021-C713-2619-F4E0-A5222F53389B}"/>
              </a:ext>
            </a:extLst>
          </p:cNvPr>
          <p:cNvSpPr txBox="1"/>
          <p:nvPr/>
        </p:nvSpPr>
        <p:spPr>
          <a:xfrm>
            <a:off x="2589736" y="4724400"/>
            <a:ext cx="3813865" cy="369332"/>
          </a:xfrm>
          <a:prstGeom prst="rect">
            <a:avLst/>
          </a:prstGeom>
          <a:noFill/>
        </p:spPr>
        <p:txBody>
          <a:bodyPr wrap="none" rtlCol="0">
            <a:spAutoFit/>
          </a:bodyPr>
          <a:lstStyle/>
          <a:p>
            <a:r>
              <a:rPr lang="en-US" b="1" dirty="0"/>
              <a:t>Pat thank you for being my angel</a:t>
            </a:r>
          </a:p>
        </p:txBody>
      </p:sp>
      <p:sp>
        <p:nvSpPr>
          <p:cNvPr id="11" name="Rectangle 10">
            <a:extLst>
              <a:ext uri="{FF2B5EF4-FFF2-40B4-BE49-F238E27FC236}">
                <a16:creationId xmlns:a16="http://schemas.microsoft.com/office/drawing/2014/main" id="{B64E47C0-7FFD-78AA-4B0A-222ECCDCBD62}"/>
              </a:ext>
            </a:extLst>
          </p:cNvPr>
          <p:cNvSpPr/>
          <p:nvPr/>
        </p:nvSpPr>
        <p:spPr>
          <a:xfrm>
            <a:off x="2395781" y="271463"/>
            <a:ext cx="4724400" cy="461665"/>
          </a:xfrm>
          <a:prstGeom prst="rect">
            <a:avLst/>
          </a:prstGeom>
        </p:spPr>
        <p:txBody>
          <a:bodyPr wrap="square">
            <a:spAutoFit/>
          </a:bodyPr>
          <a:lstStyle/>
          <a:p>
            <a:pPr algn="ctr"/>
            <a:r>
              <a:rPr lang="en-US" sz="2400" b="1" dirty="0"/>
              <a:t>Dedicated to Patricia Doherty</a:t>
            </a:r>
          </a:p>
        </p:txBody>
      </p:sp>
    </p:spTree>
    <p:extLst>
      <p:ext uri="{BB962C8B-B14F-4D97-AF65-F5344CB8AC3E}">
        <p14:creationId xmlns:p14="http://schemas.microsoft.com/office/powerpoint/2010/main" val="238974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4"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5" cstate="print"/>
          <a:srcRect/>
          <a:stretch>
            <a:fillRect/>
          </a:stretch>
        </p:blipFill>
        <p:spPr bwMode="auto">
          <a:xfrm>
            <a:off x="7848600" y="76200"/>
            <a:ext cx="685800" cy="685800"/>
          </a:xfrm>
          <a:prstGeom prst="rect">
            <a:avLst/>
          </a:prstGeom>
          <a:noFill/>
          <a:ln w="9525">
            <a:noFill/>
            <a:miter lim="800000"/>
            <a:headEnd/>
            <a:tailEnd/>
          </a:ln>
        </p:spPr>
      </p:pic>
      <p:sp>
        <p:nvSpPr>
          <p:cNvPr id="7" name="TextBox 6">
            <a:extLst>
              <a:ext uri="{FF2B5EF4-FFF2-40B4-BE49-F238E27FC236}">
                <a16:creationId xmlns:a16="http://schemas.microsoft.com/office/drawing/2014/main" id="{9E29DCBE-E3C2-C511-2786-6F9B6BB6E065}"/>
              </a:ext>
            </a:extLst>
          </p:cNvPr>
          <p:cNvSpPr txBox="1"/>
          <p:nvPr/>
        </p:nvSpPr>
        <p:spPr>
          <a:xfrm>
            <a:off x="2301241" y="76200"/>
            <a:ext cx="4785359" cy="707886"/>
          </a:xfrm>
          <a:prstGeom prst="rect">
            <a:avLst/>
          </a:prstGeom>
          <a:noFill/>
        </p:spPr>
        <p:txBody>
          <a:bodyPr wrap="square" rtlCol="0">
            <a:spAutoFit/>
          </a:bodyPr>
          <a:lstStyle/>
          <a:p>
            <a:pPr algn="ctr"/>
            <a:r>
              <a:rPr lang="en-US" sz="2000" b="1" dirty="0"/>
              <a:t> A computer program written 30 years before Maxwell’s equations</a:t>
            </a:r>
          </a:p>
        </p:txBody>
      </p:sp>
      <p:sp>
        <p:nvSpPr>
          <p:cNvPr id="8" name="TextBox 7">
            <a:extLst>
              <a:ext uri="{FF2B5EF4-FFF2-40B4-BE49-F238E27FC236}">
                <a16:creationId xmlns:a16="http://schemas.microsoft.com/office/drawing/2014/main" id="{AB95EAC0-CDB2-283C-F98D-2394E07078F1}"/>
              </a:ext>
            </a:extLst>
          </p:cNvPr>
          <p:cNvSpPr txBox="1"/>
          <p:nvPr/>
        </p:nvSpPr>
        <p:spPr>
          <a:xfrm>
            <a:off x="36022" y="1219200"/>
            <a:ext cx="4248513" cy="501675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Ada Lovelace, daughter of Lord Byron and his “Princess of Parallelograms,” visited Charles Babbage in 1833.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Ada’s mother was a mathematician who studied under Mary Sommerville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In 1843 after studying Babbage’s Analytic engine design with help from Sommerville, Ada wrote some code for the analytic engine, which is now recognized as the first </a:t>
            </a:r>
            <a:r>
              <a:rPr lang="en-US" sz="1600" b="1" dirty="0" err="1"/>
              <a:t>comper</a:t>
            </a:r>
            <a:r>
              <a:rPr lang="en-US" sz="1600" b="1" dirty="0"/>
              <a:t> program.</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The analytic engine was never built.  A century went by before Ada’s program, could be executed as she wrote it.</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Ada offered to help Michael Faraday with his studies of electricity.</a:t>
            </a:r>
          </a:p>
        </p:txBody>
      </p:sp>
      <p:sp>
        <p:nvSpPr>
          <p:cNvPr id="13" name="TextBox 12">
            <a:extLst>
              <a:ext uri="{FF2B5EF4-FFF2-40B4-BE49-F238E27FC236}">
                <a16:creationId xmlns:a16="http://schemas.microsoft.com/office/drawing/2014/main" id="{15A81095-75A3-B73E-A3D0-B51FF4B25EFC}"/>
              </a:ext>
            </a:extLst>
          </p:cNvPr>
          <p:cNvSpPr txBox="1"/>
          <p:nvPr/>
        </p:nvSpPr>
        <p:spPr>
          <a:xfrm>
            <a:off x="704850" y="6324600"/>
            <a:ext cx="7296150" cy="307777"/>
          </a:xfrm>
          <a:prstGeom prst="rect">
            <a:avLst/>
          </a:prstGeom>
          <a:noFill/>
        </p:spPr>
        <p:txBody>
          <a:bodyPr wrap="square">
            <a:spAutoFit/>
          </a:bodyPr>
          <a:lstStyle/>
          <a:p>
            <a:r>
              <a:rPr lang="en-US" sz="1400" b="1" dirty="0">
                <a:solidFill>
                  <a:srgbClr val="00B0F0"/>
                </a:solidFill>
              </a:rPr>
              <a:t>https://writings.stephenwolfram.com/2015/12/untangling-the-tale-of-ada-lovelace/</a:t>
            </a:r>
          </a:p>
        </p:txBody>
      </p:sp>
      <p:grpSp>
        <p:nvGrpSpPr>
          <p:cNvPr id="12" name="Group 11">
            <a:extLst>
              <a:ext uri="{FF2B5EF4-FFF2-40B4-BE49-F238E27FC236}">
                <a16:creationId xmlns:a16="http://schemas.microsoft.com/office/drawing/2014/main" id="{EAFBA5AC-FC38-9D7D-09F8-FAAFE967D2AF}"/>
              </a:ext>
            </a:extLst>
          </p:cNvPr>
          <p:cNvGrpSpPr/>
          <p:nvPr/>
        </p:nvGrpSpPr>
        <p:grpSpPr>
          <a:xfrm>
            <a:off x="4951284" y="1911725"/>
            <a:ext cx="3240216" cy="2856641"/>
            <a:chOff x="2935946" y="457201"/>
            <a:chExt cx="3875745" cy="3670300"/>
          </a:xfrm>
        </p:grpSpPr>
        <p:pic>
          <p:nvPicPr>
            <p:cNvPr id="14" name="Picture 13" descr="A picture containing text, book&#10;&#10;Description automatically generated">
              <a:extLst>
                <a:ext uri="{FF2B5EF4-FFF2-40B4-BE49-F238E27FC236}">
                  <a16:creationId xmlns:a16="http://schemas.microsoft.com/office/drawing/2014/main" id="{318236C5-0FA3-31BB-1836-A0B3B75F18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7091" y="457201"/>
              <a:ext cx="3784600" cy="3670300"/>
            </a:xfrm>
            <a:prstGeom prst="rect">
              <a:avLst/>
            </a:prstGeom>
          </p:spPr>
        </p:pic>
        <p:sp>
          <p:nvSpPr>
            <p:cNvPr id="15" name="TextBox 14">
              <a:extLst>
                <a:ext uri="{FF2B5EF4-FFF2-40B4-BE49-F238E27FC236}">
                  <a16:creationId xmlns:a16="http://schemas.microsoft.com/office/drawing/2014/main" id="{42759DA2-1E60-29E5-91FD-70155DF40EEF}"/>
                </a:ext>
              </a:extLst>
            </p:cNvPr>
            <p:cNvSpPr txBox="1"/>
            <p:nvPr/>
          </p:nvSpPr>
          <p:spPr>
            <a:xfrm>
              <a:off x="2935946" y="3492228"/>
              <a:ext cx="1755697" cy="474529"/>
            </a:xfrm>
            <a:prstGeom prst="rect">
              <a:avLst/>
            </a:prstGeom>
            <a:noFill/>
          </p:spPr>
          <p:txBody>
            <a:bodyPr wrap="square" rtlCol="0">
              <a:spAutoFit/>
            </a:bodyPr>
            <a:lstStyle/>
            <a:p>
              <a:r>
                <a:rPr lang="en-US" dirty="0">
                  <a:solidFill>
                    <a:schemeClr val="bg1"/>
                  </a:solidFill>
                </a:rPr>
                <a:t>1780-1872</a:t>
              </a:r>
            </a:p>
          </p:txBody>
        </p:sp>
      </p:grpSp>
      <p:sp>
        <p:nvSpPr>
          <p:cNvPr id="2" name="Rectangle 1">
            <a:extLst>
              <a:ext uri="{FF2B5EF4-FFF2-40B4-BE49-F238E27FC236}">
                <a16:creationId xmlns:a16="http://schemas.microsoft.com/office/drawing/2014/main" id="{0908889E-EEC7-2580-678D-500B4DE91FBE}"/>
              </a:ext>
            </a:extLst>
          </p:cNvPr>
          <p:cNvSpPr/>
          <p:nvPr/>
        </p:nvSpPr>
        <p:spPr>
          <a:xfrm>
            <a:off x="4635661" y="1679312"/>
            <a:ext cx="4191000" cy="3428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nvGrpSpPr>
          <p:cNvPr id="3" name="Group 2">
            <a:extLst>
              <a:ext uri="{FF2B5EF4-FFF2-40B4-BE49-F238E27FC236}">
                <a16:creationId xmlns:a16="http://schemas.microsoft.com/office/drawing/2014/main" id="{9B8BE608-56B8-0F0E-0276-CC9617569A54}"/>
              </a:ext>
            </a:extLst>
          </p:cNvPr>
          <p:cNvGrpSpPr/>
          <p:nvPr/>
        </p:nvGrpSpPr>
        <p:grpSpPr>
          <a:xfrm>
            <a:off x="4400913" y="1219200"/>
            <a:ext cx="4590687" cy="4796986"/>
            <a:chOff x="5410200" y="1295400"/>
            <a:chExt cx="4590687" cy="4796986"/>
          </a:xfrm>
        </p:grpSpPr>
        <p:pic>
          <p:nvPicPr>
            <p:cNvPr id="16" name="Picture 15" descr="A picture containing text&#10;&#10;Description automatically generated">
              <a:extLst>
                <a:ext uri="{FF2B5EF4-FFF2-40B4-BE49-F238E27FC236}">
                  <a16:creationId xmlns:a16="http://schemas.microsoft.com/office/drawing/2014/main" id="{A563AB77-1939-3B1D-9973-29C9C291CB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0200" y="1295400"/>
              <a:ext cx="4590687" cy="3543297"/>
            </a:xfrm>
            <a:prstGeom prst="rect">
              <a:avLst/>
            </a:prstGeom>
          </p:spPr>
        </p:pic>
        <p:sp>
          <p:nvSpPr>
            <p:cNvPr id="18" name="TextBox 17">
              <a:extLst>
                <a:ext uri="{FF2B5EF4-FFF2-40B4-BE49-F238E27FC236}">
                  <a16:creationId xmlns:a16="http://schemas.microsoft.com/office/drawing/2014/main" id="{BAE03781-4266-974C-48DD-0736EB2E4318}"/>
                </a:ext>
              </a:extLst>
            </p:cNvPr>
            <p:cNvSpPr txBox="1"/>
            <p:nvPr/>
          </p:nvSpPr>
          <p:spPr>
            <a:xfrm>
              <a:off x="5701811" y="4892057"/>
              <a:ext cx="4248513" cy="1200329"/>
            </a:xfrm>
            <a:prstGeom prst="rect">
              <a:avLst/>
            </a:prstGeom>
            <a:noFill/>
          </p:spPr>
          <p:txBody>
            <a:bodyPr wrap="square" rtlCol="0">
              <a:spAutoFit/>
            </a:bodyPr>
            <a:lstStyle/>
            <a:p>
              <a:r>
                <a:rPr lang="en-US" b="1" dirty="0"/>
                <a:t>An artist’s rendition of Babbage’s analytic engine from  “The Thrilling Adventures of Lovelace and Babbage,” by Sydney Padua</a:t>
              </a:r>
            </a:p>
          </p:txBody>
        </p:sp>
      </p:grpSp>
    </p:spTree>
    <p:extLst>
      <p:ext uri="{BB962C8B-B14F-4D97-AF65-F5344CB8AC3E}">
        <p14:creationId xmlns:p14="http://schemas.microsoft.com/office/powerpoint/2010/main" val="40241916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4" cstate="print"/>
          <a:srcRect t="9041" r="-4317" b="30000"/>
          <a:stretch>
            <a:fillRect/>
          </a:stretch>
        </p:blipFill>
        <p:spPr bwMode="auto">
          <a:xfrm>
            <a:off x="381000" y="247650"/>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5" cstate="print"/>
          <a:srcRect/>
          <a:stretch>
            <a:fillRect/>
          </a:stretch>
        </p:blipFill>
        <p:spPr bwMode="auto">
          <a:xfrm>
            <a:off x="7848600" y="76200"/>
            <a:ext cx="685800" cy="685800"/>
          </a:xfrm>
          <a:prstGeom prst="rect">
            <a:avLst/>
          </a:prstGeom>
          <a:noFill/>
          <a:ln w="9525">
            <a:noFill/>
            <a:miter lim="800000"/>
            <a:headEnd/>
            <a:tailEnd/>
          </a:ln>
        </p:spPr>
      </p:pic>
      <p:pic>
        <p:nvPicPr>
          <p:cNvPr id="8" name="Picture 7">
            <a:extLst>
              <a:ext uri="{FF2B5EF4-FFF2-40B4-BE49-F238E27FC236}">
                <a16:creationId xmlns:a16="http://schemas.microsoft.com/office/drawing/2014/main" id="{3A28D677-CB07-192D-A140-7F30095C9C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7841" y="1143000"/>
            <a:ext cx="5394959" cy="3582591"/>
          </a:xfrm>
          <a:prstGeom prst="rect">
            <a:avLst/>
          </a:prstGeom>
        </p:spPr>
      </p:pic>
      <p:sp>
        <p:nvSpPr>
          <p:cNvPr id="4" name="TextBox 3">
            <a:extLst>
              <a:ext uri="{FF2B5EF4-FFF2-40B4-BE49-F238E27FC236}">
                <a16:creationId xmlns:a16="http://schemas.microsoft.com/office/drawing/2014/main" id="{616D10E0-C9AC-DD50-A9E0-765B303DB506}"/>
              </a:ext>
            </a:extLst>
          </p:cNvPr>
          <p:cNvSpPr txBox="1"/>
          <p:nvPr/>
        </p:nvSpPr>
        <p:spPr>
          <a:xfrm>
            <a:off x="2225041" y="228600"/>
            <a:ext cx="4785359" cy="400110"/>
          </a:xfrm>
          <a:prstGeom prst="rect">
            <a:avLst/>
          </a:prstGeom>
          <a:noFill/>
        </p:spPr>
        <p:txBody>
          <a:bodyPr wrap="square" rtlCol="0">
            <a:spAutoFit/>
          </a:bodyPr>
          <a:lstStyle/>
          <a:p>
            <a:pPr algn="ctr"/>
            <a:r>
              <a:rPr lang="en-US" sz="2000" b="1" dirty="0"/>
              <a:t>The Birth of Radio Science</a:t>
            </a:r>
          </a:p>
        </p:txBody>
      </p:sp>
      <p:sp>
        <p:nvSpPr>
          <p:cNvPr id="2" name="TextBox 1">
            <a:extLst>
              <a:ext uri="{FF2B5EF4-FFF2-40B4-BE49-F238E27FC236}">
                <a16:creationId xmlns:a16="http://schemas.microsoft.com/office/drawing/2014/main" id="{F2EE7C9F-7A34-6B97-7847-5246866F05FE}"/>
              </a:ext>
            </a:extLst>
          </p:cNvPr>
          <p:cNvSpPr txBox="1"/>
          <p:nvPr/>
        </p:nvSpPr>
        <p:spPr>
          <a:xfrm>
            <a:off x="990600" y="4876800"/>
            <a:ext cx="7508657"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Publication of Maxwell’s seminal paper in 1865 </a:t>
            </a:r>
          </a:p>
          <a:p>
            <a:pPr marL="285750" indent="-285750">
              <a:buFont typeface="Arial" panose="020B0604020202020204" pitchFamily="34" charset="0"/>
              <a:buChar char="•"/>
            </a:pPr>
            <a:r>
              <a:rPr lang="en-US" b="1" dirty="0"/>
              <a:t>Followed by experiments conducted by Heinrich Hertz from 1886 to 1889 demonstrating the existence of electromagnetic waves predicted by Maxwell’s equations.</a:t>
            </a:r>
          </a:p>
        </p:txBody>
      </p:sp>
      <p:sp>
        <p:nvSpPr>
          <p:cNvPr id="3" name="TextBox 2">
            <a:extLst>
              <a:ext uri="{FF2B5EF4-FFF2-40B4-BE49-F238E27FC236}">
                <a16:creationId xmlns:a16="http://schemas.microsoft.com/office/drawing/2014/main" id="{E88B1CFC-7EB4-04A0-0CB7-1EE2194496A9}"/>
              </a:ext>
            </a:extLst>
          </p:cNvPr>
          <p:cNvSpPr txBox="1"/>
          <p:nvPr/>
        </p:nvSpPr>
        <p:spPr>
          <a:xfrm>
            <a:off x="1902450" y="2895600"/>
            <a:ext cx="2364750" cy="646331"/>
          </a:xfrm>
          <a:prstGeom prst="rect">
            <a:avLst/>
          </a:prstGeom>
          <a:noFill/>
        </p:spPr>
        <p:txBody>
          <a:bodyPr wrap="none" rtlCol="0">
            <a:spAutoFit/>
          </a:bodyPr>
          <a:lstStyle/>
          <a:p>
            <a:r>
              <a:rPr lang="en-US" dirty="0">
                <a:solidFill>
                  <a:schemeClr val="bg1"/>
                </a:solidFill>
              </a:rPr>
              <a:t>James Clerk Maxwell</a:t>
            </a:r>
          </a:p>
          <a:p>
            <a:pPr algn="ctr"/>
            <a:r>
              <a:rPr lang="en-US" dirty="0">
                <a:solidFill>
                  <a:schemeClr val="bg1"/>
                </a:solidFill>
              </a:rPr>
              <a:t>1831-1879</a:t>
            </a:r>
          </a:p>
        </p:txBody>
      </p:sp>
    </p:spTree>
    <p:extLst>
      <p:ext uri="{BB962C8B-B14F-4D97-AF65-F5344CB8AC3E}">
        <p14:creationId xmlns:p14="http://schemas.microsoft.com/office/powerpoint/2010/main" val="26779815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5"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6" cstate="print"/>
          <a:srcRect/>
          <a:stretch>
            <a:fillRect/>
          </a:stretch>
        </p:blipFill>
        <p:spPr bwMode="auto">
          <a:xfrm>
            <a:off x="7848600" y="76200"/>
            <a:ext cx="685800" cy="685800"/>
          </a:xfrm>
          <a:prstGeom prst="rect">
            <a:avLst/>
          </a:prstGeom>
          <a:noFill/>
          <a:ln w="9525">
            <a:noFill/>
            <a:miter lim="800000"/>
            <a:headEnd/>
            <a:tailEnd/>
          </a:ln>
        </p:spPr>
      </p:pic>
      <p:pic>
        <p:nvPicPr>
          <p:cNvPr id="7" name="Picture 6" descr="A picture containing person&#10;&#10;Description automatically generated">
            <a:extLst>
              <a:ext uri="{FF2B5EF4-FFF2-40B4-BE49-F238E27FC236}">
                <a16:creationId xmlns:a16="http://schemas.microsoft.com/office/drawing/2014/main" id="{0CED7CAD-EBBC-729A-B399-67F109F6CA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588" y="1013021"/>
            <a:ext cx="3797299" cy="2133600"/>
          </a:xfrm>
          <a:prstGeom prst="rect">
            <a:avLst/>
          </a:prstGeom>
        </p:spPr>
      </p:pic>
      <p:sp>
        <p:nvSpPr>
          <p:cNvPr id="8" name="TextBox 7">
            <a:extLst>
              <a:ext uri="{FF2B5EF4-FFF2-40B4-BE49-F238E27FC236}">
                <a16:creationId xmlns:a16="http://schemas.microsoft.com/office/drawing/2014/main" id="{5701C667-8B18-E7C2-083B-B4D826FA56CB}"/>
              </a:ext>
            </a:extLst>
          </p:cNvPr>
          <p:cNvSpPr txBox="1"/>
          <p:nvPr/>
        </p:nvSpPr>
        <p:spPr>
          <a:xfrm>
            <a:off x="1981200" y="95118"/>
            <a:ext cx="5699759" cy="707886"/>
          </a:xfrm>
          <a:prstGeom prst="rect">
            <a:avLst/>
          </a:prstGeom>
          <a:noFill/>
        </p:spPr>
        <p:txBody>
          <a:bodyPr wrap="square" rtlCol="0">
            <a:spAutoFit/>
          </a:bodyPr>
          <a:lstStyle/>
          <a:p>
            <a:pPr algn="ctr"/>
            <a:r>
              <a:rPr lang="en-US" sz="2000" b="1" dirty="0"/>
              <a:t> Wireless telegraphy</a:t>
            </a:r>
          </a:p>
          <a:p>
            <a:pPr algn="ctr"/>
            <a:r>
              <a:rPr lang="en-US" sz="2000" b="1" dirty="0"/>
              <a:t>Relay computation</a:t>
            </a:r>
          </a:p>
        </p:txBody>
      </p:sp>
      <p:sp>
        <p:nvSpPr>
          <p:cNvPr id="12" name="TextBox 11">
            <a:extLst>
              <a:ext uri="{FF2B5EF4-FFF2-40B4-BE49-F238E27FC236}">
                <a16:creationId xmlns:a16="http://schemas.microsoft.com/office/drawing/2014/main" id="{3C661C43-2E29-FCAA-9D03-61407FBBEF16}"/>
              </a:ext>
            </a:extLst>
          </p:cNvPr>
          <p:cNvSpPr txBox="1"/>
          <p:nvPr/>
        </p:nvSpPr>
        <p:spPr>
          <a:xfrm>
            <a:off x="4343401" y="1079718"/>
            <a:ext cx="4724400" cy="1815882"/>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Starting in 1890 Guglielmo Marconi developed and improved wireless telegraphy, culminating in his 1902 demonstration of transatlantic wireless communication.</a:t>
            </a:r>
          </a:p>
          <a:p>
            <a:pPr marL="285750" indent="-285750">
              <a:buFont typeface="Arial" panose="020B0604020202020204" pitchFamily="34" charset="0"/>
              <a:buChar char="•"/>
            </a:pPr>
            <a:r>
              <a:rPr lang="en-US" sz="1600" b="1" dirty="0"/>
              <a:t>He founded a company and shared a Nobel prize  </a:t>
            </a:r>
          </a:p>
        </p:txBody>
      </p:sp>
      <p:grpSp>
        <p:nvGrpSpPr>
          <p:cNvPr id="5" name="Group 4">
            <a:extLst>
              <a:ext uri="{FF2B5EF4-FFF2-40B4-BE49-F238E27FC236}">
                <a16:creationId xmlns:a16="http://schemas.microsoft.com/office/drawing/2014/main" id="{22455A11-3355-3D45-006A-1EC7FB621B93}"/>
              </a:ext>
            </a:extLst>
          </p:cNvPr>
          <p:cNvGrpSpPr/>
          <p:nvPr/>
        </p:nvGrpSpPr>
        <p:grpSpPr>
          <a:xfrm>
            <a:off x="171087" y="3012180"/>
            <a:ext cx="4629513" cy="3381417"/>
            <a:chOff x="171087" y="3012180"/>
            <a:chExt cx="4629513" cy="3381417"/>
          </a:xfrm>
        </p:grpSpPr>
        <p:pic>
          <p:nvPicPr>
            <p:cNvPr id="9" name="Picture 8" descr="A person with a mustache&#10;&#10;Description automatically generated with low confidence">
              <a:extLst>
                <a:ext uri="{FF2B5EF4-FFF2-40B4-BE49-F238E27FC236}">
                  <a16:creationId xmlns:a16="http://schemas.microsoft.com/office/drawing/2014/main" id="{047F4B48-CE2C-1673-DB1A-3714CCC63A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09" y="3012180"/>
              <a:ext cx="4226591" cy="2533651"/>
            </a:xfrm>
            <a:prstGeom prst="rect">
              <a:avLst/>
            </a:prstGeom>
          </p:spPr>
        </p:pic>
        <p:sp>
          <p:nvSpPr>
            <p:cNvPr id="13" name="TextBox 12">
              <a:extLst>
                <a:ext uri="{FF2B5EF4-FFF2-40B4-BE49-F238E27FC236}">
                  <a16:creationId xmlns:a16="http://schemas.microsoft.com/office/drawing/2014/main" id="{198A702F-6565-2209-B932-C6541EA2FFE9}"/>
                </a:ext>
              </a:extLst>
            </p:cNvPr>
            <p:cNvSpPr txBox="1"/>
            <p:nvPr/>
          </p:nvSpPr>
          <p:spPr>
            <a:xfrm>
              <a:off x="171087" y="5562600"/>
              <a:ext cx="4629513"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t>At about the same time, Herman Hollerith patented a tabulator with punched-card input and </a:t>
              </a:r>
              <a:r>
                <a:rPr lang="en-US" sz="1600" b="1" dirty="0">
                  <a:solidFill>
                    <a:srgbClr val="FF0000"/>
                  </a:solidFill>
                </a:rPr>
                <a:t>relay switching </a:t>
              </a:r>
              <a:r>
                <a:rPr lang="en-US" sz="1600" b="1" dirty="0" err="1">
                  <a:solidFill>
                    <a:srgbClr val="FF0000"/>
                  </a:solidFill>
                </a:rPr>
                <a:t>operatons</a:t>
              </a:r>
              <a:endParaRPr lang="en-US" sz="1600" b="1" dirty="0">
                <a:solidFill>
                  <a:srgbClr val="FF0000"/>
                </a:solidFill>
              </a:endParaRPr>
            </a:p>
          </p:txBody>
        </p:sp>
      </p:grpSp>
      <p:grpSp>
        <p:nvGrpSpPr>
          <p:cNvPr id="4" name="Group 3">
            <a:extLst>
              <a:ext uri="{FF2B5EF4-FFF2-40B4-BE49-F238E27FC236}">
                <a16:creationId xmlns:a16="http://schemas.microsoft.com/office/drawing/2014/main" id="{7FDF2D72-CFEC-475C-8F6E-2F01A69D1F4A}"/>
              </a:ext>
            </a:extLst>
          </p:cNvPr>
          <p:cNvGrpSpPr/>
          <p:nvPr/>
        </p:nvGrpSpPr>
        <p:grpSpPr>
          <a:xfrm>
            <a:off x="4285887" y="3048000"/>
            <a:ext cx="4629513" cy="3682225"/>
            <a:chOff x="4285887" y="3048000"/>
            <a:chExt cx="4629513" cy="3682225"/>
          </a:xfrm>
        </p:grpSpPr>
        <p:pic>
          <p:nvPicPr>
            <p:cNvPr id="10" name="Picture 9" descr="A person standing in a warehouse&#10;&#10;Description automatically generated with medium confidence">
              <a:extLst>
                <a:ext uri="{FF2B5EF4-FFF2-40B4-BE49-F238E27FC236}">
                  <a16:creationId xmlns:a16="http://schemas.microsoft.com/office/drawing/2014/main" id="{60CD62D7-09CE-5ACF-680F-D64F741FAB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4667" y="4121588"/>
              <a:ext cx="3273839" cy="2608637"/>
            </a:xfrm>
            <a:prstGeom prst="rect">
              <a:avLst/>
            </a:prstGeom>
          </p:spPr>
        </p:pic>
        <p:sp>
          <p:nvSpPr>
            <p:cNvPr id="14" name="TextBox 13">
              <a:extLst>
                <a:ext uri="{FF2B5EF4-FFF2-40B4-BE49-F238E27FC236}">
                  <a16:creationId xmlns:a16="http://schemas.microsoft.com/office/drawing/2014/main" id="{9CDA6CC2-9CF2-FCC0-2A92-296EA8B1090B}"/>
                </a:ext>
              </a:extLst>
            </p:cNvPr>
            <p:cNvSpPr txBox="1"/>
            <p:nvPr/>
          </p:nvSpPr>
          <p:spPr>
            <a:xfrm>
              <a:off x="4285887" y="3048000"/>
              <a:ext cx="4629513"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t>Herman’s company became IBM, which used his switching concept to build computers with thousands of relays referred to as  mechanical monsters </a:t>
              </a:r>
            </a:p>
          </p:txBody>
        </p:sp>
        <p:sp>
          <p:nvSpPr>
            <p:cNvPr id="2" name="TextBox 1">
              <a:extLst>
                <a:ext uri="{FF2B5EF4-FFF2-40B4-BE49-F238E27FC236}">
                  <a16:creationId xmlns:a16="http://schemas.microsoft.com/office/drawing/2014/main" id="{027EA692-EDE8-DAF4-B54E-7737405791A3}"/>
                </a:ext>
              </a:extLst>
            </p:cNvPr>
            <p:cNvSpPr txBox="1"/>
            <p:nvPr/>
          </p:nvSpPr>
          <p:spPr>
            <a:xfrm>
              <a:off x="5061836" y="4659243"/>
              <a:ext cx="1133644" cy="369332"/>
            </a:xfrm>
            <a:prstGeom prst="rect">
              <a:avLst/>
            </a:prstGeom>
            <a:noFill/>
          </p:spPr>
          <p:txBody>
            <a:bodyPr wrap="none" rtlCol="0">
              <a:spAutoFit/>
            </a:bodyPr>
            <a:lstStyle/>
            <a:p>
              <a:r>
                <a:rPr lang="en-US" dirty="0">
                  <a:solidFill>
                    <a:schemeClr val="bg1"/>
                  </a:solidFill>
                </a:rPr>
                <a:t>MARK IV</a:t>
              </a:r>
            </a:p>
          </p:txBody>
        </p:sp>
      </p:grpSp>
      <p:sp>
        <p:nvSpPr>
          <p:cNvPr id="15" name="TextBox 14">
            <a:extLst>
              <a:ext uri="{FF2B5EF4-FFF2-40B4-BE49-F238E27FC236}">
                <a16:creationId xmlns:a16="http://schemas.microsoft.com/office/drawing/2014/main" id="{ABF46DCF-1064-4AE5-D38D-C53DF8DC47CF}"/>
              </a:ext>
            </a:extLst>
          </p:cNvPr>
          <p:cNvSpPr txBox="1"/>
          <p:nvPr/>
        </p:nvSpPr>
        <p:spPr>
          <a:xfrm>
            <a:off x="6400800" y="6122513"/>
            <a:ext cx="1608197" cy="369332"/>
          </a:xfrm>
          <a:prstGeom prst="rect">
            <a:avLst/>
          </a:prstGeom>
          <a:noFill/>
        </p:spPr>
        <p:txBody>
          <a:bodyPr wrap="none" rtlCol="0">
            <a:spAutoFit/>
          </a:bodyPr>
          <a:lstStyle/>
          <a:p>
            <a:r>
              <a:rPr lang="en-US" dirty="0">
                <a:solidFill>
                  <a:schemeClr val="bg1"/>
                </a:solidFill>
              </a:rPr>
              <a:t>Howard Aiken</a:t>
            </a:r>
          </a:p>
        </p:txBody>
      </p:sp>
    </p:spTree>
    <p:custDataLst>
      <p:tags r:id="rId2"/>
    </p:custDataLst>
    <p:extLst>
      <p:ext uri="{BB962C8B-B14F-4D97-AF65-F5344CB8AC3E}">
        <p14:creationId xmlns:p14="http://schemas.microsoft.com/office/powerpoint/2010/main" val="2889012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5"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6" cstate="print"/>
          <a:srcRect/>
          <a:stretch>
            <a:fillRect/>
          </a:stretch>
        </p:blipFill>
        <p:spPr bwMode="auto">
          <a:xfrm>
            <a:off x="7848600" y="76200"/>
            <a:ext cx="685800" cy="685800"/>
          </a:xfrm>
          <a:prstGeom prst="rect">
            <a:avLst/>
          </a:prstGeom>
          <a:noFill/>
          <a:ln w="9525">
            <a:noFill/>
            <a:miter lim="800000"/>
            <a:headEnd/>
            <a:tailEnd/>
          </a:ln>
        </p:spPr>
      </p:pic>
      <p:sp>
        <p:nvSpPr>
          <p:cNvPr id="8" name="TextBox 7"/>
          <p:cNvSpPr txBox="1"/>
          <p:nvPr/>
        </p:nvSpPr>
        <p:spPr>
          <a:xfrm>
            <a:off x="1088546" y="940475"/>
            <a:ext cx="7102954" cy="2031325"/>
          </a:xfrm>
          <a:prstGeom prst="rect">
            <a:avLst/>
          </a:prstGeom>
          <a:noFill/>
        </p:spPr>
        <p:txBody>
          <a:bodyPr wrap="square" rtlCol="0">
            <a:spAutoFit/>
          </a:bodyPr>
          <a:lstStyle/>
          <a:p>
            <a:pPr marL="342900" indent="-342900">
              <a:buFont typeface="+mj-lt"/>
              <a:buAutoNum type="arabicPeriod"/>
            </a:pPr>
            <a:r>
              <a:rPr lang="en-US" sz="1400" b="1" dirty="0"/>
              <a:t>Radar</a:t>
            </a:r>
          </a:p>
          <a:p>
            <a:pPr marL="800100" lvl="1" indent="-342900">
              <a:buFont typeface="Arial" pitchFamily="34" charset="0"/>
              <a:buChar char="•"/>
            </a:pPr>
            <a:r>
              <a:rPr lang="en-US" sz="1400" b="1" dirty="0"/>
              <a:t>Remote sensing</a:t>
            </a:r>
          </a:p>
          <a:p>
            <a:pPr marL="342900" indent="-342900">
              <a:buFont typeface="+mj-lt"/>
              <a:buAutoNum type="arabicPeriod"/>
            </a:pPr>
            <a:r>
              <a:rPr lang="en-US" sz="1400" b="1" dirty="0"/>
              <a:t>Radio Communication and Surveillance</a:t>
            </a:r>
          </a:p>
          <a:p>
            <a:pPr marL="742950" lvl="1" indent="-285750">
              <a:buFont typeface="Arial" panose="020B0604020202020204" pitchFamily="34" charset="0"/>
              <a:buChar char="•"/>
            </a:pPr>
            <a:r>
              <a:rPr lang="en-US" sz="1400" b="1" dirty="0"/>
              <a:t>Information Theory, Cybernetics</a:t>
            </a:r>
          </a:p>
          <a:p>
            <a:pPr marL="342900" indent="-342900">
              <a:buFont typeface="+mj-lt"/>
              <a:buAutoNum type="arabicPeriod"/>
            </a:pPr>
            <a:r>
              <a:rPr lang="en-US" sz="1400" b="1" dirty="0"/>
              <a:t>Rocketry</a:t>
            </a:r>
          </a:p>
          <a:p>
            <a:pPr marL="800100" lvl="1" indent="-342900">
              <a:buFont typeface="Arial" pitchFamily="34" charset="0"/>
              <a:buChar char="•"/>
            </a:pPr>
            <a:r>
              <a:rPr lang="en-US" sz="1400" b="1" dirty="0"/>
              <a:t>Beacon satellites and space exploration</a:t>
            </a:r>
          </a:p>
          <a:p>
            <a:pPr marL="342900" indent="-342900">
              <a:buFont typeface="+mj-lt"/>
              <a:buAutoNum type="arabicPeriod"/>
            </a:pPr>
            <a:r>
              <a:rPr lang="en-US" sz="1400" b="1" dirty="0"/>
              <a:t>Nuclear Weapons</a:t>
            </a:r>
          </a:p>
          <a:p>
            <a:pPr marL="800100" lvl="1" indent="-342900">
              <a:buFont typeface="Arial" pitchFamily="34" charset="0"/>
              <a:buChar char="•"/>
            </a:pPr>
            <a:r>
              <a:rPr lang="en-US" sz="1400" b="1" dirty="0"/>
              <a:t>Existential threat that profoundly influenced the pace of technology development</a:t>
            </a:r>
          </a:p>
        </p:txBody>
      </p:sp>
      <p:sp>
        <p:nvSpPr>
          <p:cNvPr id="9" name="TextBox 8">
            <a:extLst>
              <a:ext uri="{FF2B5EF4-FFF2-40B4-BE49-F238E27FC236}">
                <a16:creationId xmlns:a16="http://schemas.microsoft.com/office/drawing/2014/main" id="{D95A519A-6AF6-ED5E-ED33-4D01680D2A0F}"/>
              </a:ext>
            </a:extLst>
          </p:cNvPr>
          <p:cNvSpPr txBox="1"/>
          <p:nvPr/>
        </p:nvSpPr>
        <p:spPr>
          <a:xfrm>
            <a:off x="2057400" y="285690"/>
            <a:ext cx="5334000" cy="400110"/>
          </a:xfrm>
          <a:prstGeom prst="rect">
            <a:avLst/>
          </a:prstGeom>
          <a:noFill/>
        </p:spPr>
        <p:txBody>
          <a:bodyPr wrap="square" rtlCol="0">
            <a:spAutoFit/>
          </a:bodyPr>
          <a:lstStyle/>
          <a:p>
            <a:pPr algn="ctr"/>
            <a:r>
              <a:rPr lang="en-US" sz="2000" b="1" dirty="0"/>
              <a:t>  World Wars</a:t>
            </a:r>
          </a:p>
        </p:txBody>
      </p:sp>
      <p:sp>
        <p:nvSpPr>
          <p:cNvPr id="13" name="TextBox 12">
            <a:extLst>
              <a:ext uri="{FF2B5EF4-FFF2-40B4-BE49-F238E27FC236}">
                <a16:creationId xmlns:a16="http://schemas.microsoft.com/office/drawing/2014/main" id="{C48B708C-A09A-B337-C1E0-F4BD1967B0A2}"/>
              </a:ext>
            </a:extLst>
          </p:cNvPr>
          <p:cNvSpPr txBox="1"/>
          <p:nvPr/>
        </p:nvSpPr>
        <p:spPr>
          <a:xfrm>
            <a:off x="3335279" y="2869049"/>
            <a:ext cx="5113565" cy="1169551"/>
          </a:xfrm>
          <a:prstGeom prst="rect">
            <a:avLst/>
          </a:prstGeom>
          <a:noFill/>
        </p:spPr>
        <p:txBody>
          <a:bodyPr wrap="square" rtlCol="0">
            <a:spAutoFit/>
          </a:bodyPr>
          <a:lstStyle/>
          <a:p>
            <a:pPr marL="342900" indent="-342900">
              <a:buFont typeface="+mj-lt"/>
              <a:buAutoNum type="arabicPeriod"/>
            </a:pPr>
            <a:r>
              <a:rPr lang="en-US" sz="1400" b="1" dirty="0" err="1"/>
              <a:t>Norber</a:t>
            </a:r>
            <a:r>
              <a:rPr lang="en-US" sz="1400" b="1" dirty="0"/>
              <a:t> Wiener        (Cybernetics)</a:t>
            </a:r>
          </a:p>
          <a:p>
            <a:pPr marL="342900" indent="-342900">
              <a:buFont typeface="+mj-lt"/>
              <a:buAutoNum type="arabicPeriod"/>
            </a:pPr>
            <a:r>
              <a:rPr lang="en-US" sz="1400" b="1" dirty="0" err="1"/>
              <a:t>Vannevar</a:t>
            </a:r>
            <a:r>
              <a:rPr lang="en-US" sz="1400" b="1" dirty="0"/>
              <a:t> Bush       (“As We May Think”)</a:t>
            </a:r>
          </a:p>
          <a:p>
            <a:pPr marL="342900" indent="-342900">
              <a:buFont typeface="+mj-lt"/>
              <a:buAutoNum type="arabicPeriod"/>
            </a:pPr>
            <a:r>
              <a:rPr lang="en-US" sz="1400" b="1" dirty="0" err="1"/>
              <a:t>Clude</a:t>
            </a:r>
            <a:r>
              <a:rPr lang="en-US" sz="1400" b="1" dirty="0"/>
              <a:t> Shannon       (Digital Logic, Information Theory)</a:t>
            </a:r>
          </a:p>
          <a:p>
            <a:pPr marL="342900" indent="-342900">
              <a:buFont typeface="+mj-lt"/>
              <a:buAutoNum type="arabicPeriod"/>
            </a:pPr>
            <a:r>
              <a:rPr lang="en-US" sz="1400" b="1" dirty="0"/>
              <a:t>John Von Neuman  (Game theory)</a:t>
            </a:r>
          </a:p>
          <a:p>
            <a:pPr marL="342900" indent="-342900">
              <a:buFont typeface="+mj-lt"/>
              <a:buAutoNum type="arabicPeriod"/>
            </a:pPr>
            <a:r>
              <a:rPr lang="en-US" sz="1400" b="1" dirty="0"/>
              <a:t>Alan Turing              (Artificial Intelligence)</a:t>
            </a:r>
          </a:p>
        </p:txBody>
      </p:sp>
      <p:grpSp>
        <p:nvGrpSpPr>
          <p:cNvPr id="4" name="Group 3">
            <a:extLst>
              <a:ext uri="{FF2B5EF4-FFF2-40B4-BE49-F238E27FC236}">
                <a16:creationId xmlns:a16="http://schemas.microsoft.com/office/drawing/2014/main" id="{32ACCCED-D090-0593-6C8C-F7DC75DD539E}"/>
              </a:ext>
            </a:extLst>
          </p:cNvPr>
          <p:cNvGrpSpPr/>
          <p:nvPr/>
        </p:nvGrpSpPr>
        <p:grpSpPr>
          <a:xfrm>
            <a:off x="3501649" y="4091226"/>
            <a:ext cx="4651751" cy="861774"/>
            <a:chOff x="5562600" y="3962082"/>
            <a:chExt cx="4651751" cy="861774"/>
          </a:xfrm>
        </p:grpSpPr>
        <p:sp>
          <p:nvSpPr>
            <p:cNvPr id="2" name="Rectangle 1">
              <a:extLst>
                <a:ext uri="{FF2B5EF4-FFF2-40B4-BE49-F238E27FC236}">
                  <a16:creationId xmlns:a16="http://schemas.microsoft.com/office/drawing/2014/main" id="{B3E78121-012F-60C8-DA13-BC965D805440}"/>
                </a:ext>
              </a:extLst>
            </p:cNvPr>
            <p:cNvSpPr/>
            <p:nvPr/>
          </p:nvSpPr>
          <p:spPr>
            <a:xfrm>
              <a:off x="5562600" y="3988951"/>
              <a:ext cx="4343400" cy="83490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4" name="TextBox 13">
              <a:extLst>
                <a:ext uri="{FF2B5EF4-FFF2-40B4-BE49-F238E27FC236}">
                  <a16:creationId xmlns:a16="http://schemas.microsoft.com/office/drawing/2014/main" id="{DFECA778-3E02-757A-D245-3DE28E841A15}"/>
                </a:ext>
              </a:extLst>
            </p:cNvPr>
            <p:cNvSpPr txBox="1"/>
            <p:nvPr/>
          </p:nvSpPr>
          <p:spPr>
            <a:xfrm>
              <a:off x="5584838" y="3962082"/>
              <a:ext cx="4629513" cy="861774"/>
            </a:xfrm>
            <a:prstGeom prst="rect">
              <a:avLst/>
            </a:prstGeom>
            <a:noFill/>
          </p:spPr>
          <p:txBody>
            <a:bodyPr wrap="square" rtlCol="0">
              <a:spAutoFit/>
            </a:bodyPr>
            <a:lstStyle/>
            <a:p>
              <a:r>
                <a:rPr lang="en-US" sz="1600" b="1" dirty="0"/>
                <a:t>John Von Neuman wrote a report outlining the design of a modern general purpose electronic computer</a:t>
              </a:r>
              <a:r>
                <a:rPr lang="en-US" b="1" dirty="0"/>
                <a:t>. </a:t>
              </a:r>
            </a:p>
          </p:txBody>
        </p:sp>
      </p:grpSp>
      <p:sp>
        <p:nvSpPr>
          <p:cNvPr id="16" name="TextBox 15">
            <a:extLst>
              <a:ext uri="{FF2B5EF4-FFF2-40B4-BE49-F238E27FC236}">
                <a16:creationId xmlns:a16="http://schemas.microsoft.com/office/drawing/2014/main" id="{12F78DCA-B298-7E5A-F053-20458F658C0A}"/>
              </a:ext>
            </a:extLst>
          </p:cNvPr>
          <p:cNvSpPr txBox="1"/>
          <p:nvPr/>
        </p:nvSpPr>
        <p:spPr>
          <a:xfrm>
            <a:off x="4267200" y="6172200"/>
            <a:ext cx="4953000" cy="492443"/>
          </a:xfrm>
          <a:prstGeom prst="rect">
            <a:avLst/>
          </a:prstGeom>
          <a:noFill/>
        </p:spPr>
        <p:txBody>
          <a:bodyPr wrap="square">
            <a:spAutoFit/>
          </a:bodyPr>
          <a:lstStyle/>
          <a:p>
            <a:r>
              <a:rPr lang="en-US" sz="1200" b="1" dirty="0">
                <a:solidFill>
                  <a:srgbClr val="00B0F0"/>
                </a:solidFill>
              </a:rPr>
              <a:t>“The </a:t>
            </a:r>
            <a:r>
              <a:rPr lang="en-US" sz="1400" b="1" dirty="0">
                <a:solidFill>
                  <a:srgbClr val="00B0F0"/>
                </a:solidFill>
              </a:rPr>
              <a:t>Dream</a:t>
            </a:r>
            <a:r>
              <a:rPr lang="en-US" sz="1200" b="1" dirty="0">
                <a:solidFill>
                  <a:srgbClr val="00B0F0"/>
                </a:solidFill>
              </a:rPr>
              <a:t> Machine: J.C.R. </a:t>
            </a:r>
            <a:r>
              <a:rPr lang="en-US" sz="1200" b="1" dirty="0" err="1">
                <a:solidFill>
                  <a:srgbClr val="00B0F0"/>
                </a:solidFill>
              </a:rPr>
              <a:t>Licklider</a:t>
            </a:r>
            <a:r>
              <a:rPr lang="en-US" sz="1200" b="1" dirty="0">
                <a:solidFill>
                  <a:srgbClr val="00B0F0"/>
                </a:solidFill>
              </a:rPr>
              <a:t> and the Revolution That Made Computing Personal” by M. Michael Waldrop</a:t>
            </a:r>
          </a:p>
        </p:txBody>
      </p:sp>
      <p:grpSp>
        <p:nvGrpSpPr>
          <p:cNvPr id="3" name="Group 2">
            <a:extLst>
              <a:ext uri="{FF2B5EF4-FFF2-40B4-BE49-F238E27FC236}">
                <a16:creationId xmlns:a16="http://schemas.microsoft.com/office/drawing/2014/main" id="{70E294F8-5174-710A-C099-C604E4ECDD26}"/>
              </a:ext>
            </a:extLst>
          </p:cNvPr>
          <p:cNvGrpSpPr/>
          <p:nvPr/>
        </p:nvGrpSpPr>
        <p:grpSpPr>
          <a:xfrm>
            <a:off x="0" y="3048000"/>
            <a:ext cx="4629513" cy="3647420"/>
            <a:chOff x="0" y="3048000"/>
            <a:chExt cx="4629513" cy="3647420"/>
          </a:xfrm>
        </p:grpSpPr>
        <p:pic>
          <p:nvPicPr>
            <p:cNvPr id="7" name="Picture 6" descr="A picture containing outdoor, person&#10;&#10;Description automatically generated">
              <a:extLst>
                <a:ext uri="{FF2B5EF4-FFF2-40B4-BE49-F238E27FC236}">
                  <a16:creationId xmlns:a16="http://schemas.microsoft.com/office/drawing/2014/main" id="{35DDC6AD-D9AA-1070-4D20-AD5E8AB5EE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637" y="3048000"/>
              <a:ext cx="2466975" cy="1847850"/>
            </a:xfrm>
            <a:prstGeom prst="rect">
              <a:avLst/>
            </a:prstGeom>
          </p:spPr>
        </p:pic>
        <p:sp>
          <p:nvSpPr>
            <p:cNvPr id="10" name="TextBox 9">
              <a:extLst>
                <a:ext uri="{FF2B5EF4-FFF2-40B4-BE49-F238E27FC236}">
                  <a16:creationId xmlns:a16="http://schemas.microsoft.com/office/drawing/2014/main" id="{88339A73-3C17-E77D-D450-ABDBA7AA17DF}"/>
                </a:ext>
              </a:extLst>
            </p:cNvPr>
            <p:cNvSpPr txBox="1"/>
            <p:nvPr/>
          </p:nvSpPr>
          <p:spPr>
            <a:xfrm>
              <a:off x="0" y="4953000"/>
              <a:ext cx="4629513" cy="116955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The first vacuum tube computer weighed 30 tons and had 18,000 vacuum tubes!</a:t>
              </a:r>
            </a:p>
            <a:p>
              <a:pPr marL="285750" indent="-285750">
                <a:buFont typeface="Arial" panose="020B0604020202020204" pitchFamily="34" charset="0"/>
                <a:buChar char="•"/>
              </a:pPr>
              <a:r>
                <a:rPr lang="en-US" sz="1400" b="1" dirty="0"/>
                <a:t>The machine was configured for each computation by a group of young women called the “Mathematical </a:t>
              </a:r>
              <a:r>
                <a:rPr lang="en-US" sz="1400" b="1" dirty="0" err="1"/>
                <a:t>Rosies</a:t>
              </a:r>
              <a:r>
                <a:rPr lang="en-US" sz="1400" b="1" dirty="0"/>
                <a:t>.” </a:t>
              </a:r>
            </a:p>
          </p:txBody>
        </p:sp>
        <p:sp>
          <p:nvSpPr>
            <p:cNvPr id="15" name="TextBox 14">
              <a:extLst>
                <a:ext uri="{FF2B5EF4-FFF2-40B4-BE49-F238E27FC236}">
                  <a16:creationId xmlns:a16="http://schemas.microsoft.com/office/drawing/2014/main" id="{F8014463-8B79-2AFE-D4D6-BC8EF1D5F68F}"/>
                </a:ext>
              </a:extLst>
            </p:cNvPr>
            <p:cNvSpPr txBox="1"/>
            <p:nvPr/>
          </p:nvSpPr>
          <p:spPr>
            <a:xfrm>
              <a:off x="76200" y="6172200"/>
              <a:ext cx="3962400" cy="523220"/>
            </a:xfrm>
            <a:prstGeom prst="rect">
              <a:avLst/>
            </a:prstGeom>
            <a:noFill/>
          </p:spPr>
          <p:txBody>
            <a:bodyPr wrap="square">
              <a:spAutoFit/>
            </a:bodyPr>
            <a:lstStyle/>
            <a:p>
              <a:r>
                <a:rPr lang="en-US" sz="1400" b="1" dirty="0">
                  <a:solidFill>
                    <a:srgbClr val="00B0F0"/>
                  </a:solidFill>
                </a:rPr>
                <a:t>“ENIAC: The Triumphs and Tragedies of the World's First Computer” by Scott McCartney</a:t>
              </a:r>
            </a:p>
          </p:txBody>
        </p:sp>
        <p:sp>
          <p:nvSpPr>
            <p:cNvPr id="17" name="TextBox 16">
              <a:extLst>
                <a:ext uri="{FF2B5EF4-FFF2-40B4-BE49-F238E27FC236}">
                  <a16:creationId xmlns:a16="http://schemas.microsoft.com/office/drawing/2014/main" id="{6EBA772E-1214-1D56-F869-F4F6D582E549}"/>
                </a:ext>
              </a:extLst>
            </p:cNvPr>
            <p:cNvSpPr txBox="1"/>
            <p:nvPr/>
          </p:nvSpPr>
          <p:spPr>
            <a:xfrm>
              <a:off x="695156" y="3200400"/>
              <a:ext cx="889987" cy="369332"/>
            </a:xfrm>
            <a:prstGeom prst="rect">
              <a:avLst/>
            </a:prstGeom>
            <a:noFill/>
          </p:spPr>
          <p:txBody>
            <a:bodyPr wrap="none" rtlCol="0">
              <a:spAutoFit/>
            </a:bodyPr>
            <a:lstStyle/>
            <a:p>
              <a:r>
                <a:rPr lang="en-US" dirty="0">
                  <a:solidFill>
                    <a:schemeClr val="bg1"/>
                  </a:solidFill>
                </a:rPr>
                <a:t>ENIAC</a:t>
              </a:r>
            </a:p>
          </p:txBody>
        </p:sp>
      </p:grpSp>
    </p:spTree>
    <p:custDataLst>
      <p:tags r:id="rId2"/>
    </p:custDataLst>
    <p:extLst>
      <p:ext uri="{BB962C8B-B14F-4D97-AF65-F5344CB8AC3E}">
        <p14:creationId xmlns:p14="http://schemas.microsoft.com/office/powerpoint/2010/main" val="22179910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5"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6" cstate="print"/>
          <a:srcRect/>
          <a:stretch>
            <a:fillRect/>
          </a:stretch>
        </p:blipFill>
        <p:spPr bwMode="auto">
          <a:xfrm>
            <a:off x="7848600" y="76200"/>
            <a:ext cx="685800" cy="685800"/>
          </a:xfrm>
          <a:prstGeom prst="rect">
            <a:avLst/>
          </a:prstGeom>
          <a:noFill/>
          <a:ln w="9525">
            <a:noFill/>
            <a:miter lim="800000"/>
            <a:headEnd/>
            <a:tailEnd/>
          </a:ln>
        </p:spPr>
      </p:pic>
      <p:sp>
        <p:nvSpPr>
          <p:cNvPr id="9" name="TextBox 8">
            <a:extLst>
              <a:ext uri="{FF2B5EF4-FFF2-40B4-BE49-F238E27FC236}">
                <a16:creationId xmlns:a16="http://schemas.microsoft.com/office/drawing/2014/main" id="{D95A519A-6AF6-ED5E-ED33-4D01680D2A0F}"/>
              </a:ext>
            </a:extLst>
          </p:cNvPr>
          <p:cNvSpPr txBox="1"/>
          <p:nvPr/>
        </p:nvSpPr>
        <p:spPr>
          <a:xfrm>
            <a:off x="2133600" y="304800"/>
            <a:ext cx="5334000" cy="400110"/>
          </a:xfrm>
          <a:prstGeom prst="rect">
            <a:avLst/>
          </a:prstGeom>
          <a:noFill/>
        </p:spPr>
        <p:txBody>
          <a:bodyPr wrap="square" rtlCol="0">
            <a:spAutoFit/>
          </a:bodyPr>
          <a:lstStyle/>
          <a:p>
            <a:pPr algn="ctr"/>
            <a:r>
              <a:rPr lang="en-US" sz="2000" b="1" dirty="0"/>
              <a:t> Before Sputnik </a:t>
            </a:r>
          </a:p>
        </p:txBody>
      </p:sp>
      <p:pic>
        <p:nvPicPr>
          <p:cNvPr id="3" name="Picture 2" descr="A group of people in a control room&#10;&#10;Description automatically generated with low confidence">
            <a:extLst>
              <a:ext uri="{FF2B5EF4-FFF2-40B4-BE49-F238E27FC236}">
                <a16:creationId xmlns:a16="http://schemas.microsoft.com/office/drawing/2014/main" id="{C0E3F9EC-3BB0-7E81-F732-ED2E851235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322" y="990600"/>
            <a:ext cx="3171478" cy="2438399"/>
          </a:xfrm>
          <a:prstGeom prst="rect">
            <a:avLst/>
          </a:prstGeom>
        </p:spPr>
      </p:pic>
      <p:sp>
        <p:nvSpPr>
          <p:cNvPr id="15" name="TextBox 14">
            <a:extLst>
              <a:ext uri="{FF2B5EF4-FFF2-40B4-BE49-F238E27FC236}">
                <a16:creationId xmlns:a16="http://schemas.microsoft.com/office/drawing/2014/main" id="{BBDD201E-CA19-EB4A-BC77-FC8D9FE0D975}"/>
              </a:ext>
            </a:extLst>
          </p:cNvPr>
          <p:cNvSpPr txBox="1"/>
          <p:nvPr/>
        </p:nvSpPr>
        <p:spPr>
          <a:xfrm>
            <a:off x="3752487" y="990600"/>
            <a:ext cx="462951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In 1950 J. Presper </a:t>
            </a:r>
            <a:r>
              <a:rPr lang="en-US" dirty="0" err="1"/>
              <a:t>Ekert</a:t>
            </a:r>
            <a:r>
              <a:rPr lang="en-US" dirty="0"/>
              <a:t> and John </a:t>
            </a:r>
            <a:r>
              <a:rPr lang="en-US" dirty="0" err="1"/>
              <a:t>Machley</a:t>
            </a:r>
            <a:r>
              <a:rPr lang="en-US" dirty="0"/>
              <a:t>, the designers of ENIAC, started a company, which ultimately developed UNIVAC, a  commercial general-purpose electronic computer. </a:t>
            </a:r>
          </a:p>
          <a:p>
            <a:pPr marL="285750" indent="-285750">
              <a:buFont typeface="Arial" panose="020B0604020202020204" pitchFamily="34" charset="0"/>
              <a:buChar char="•"/>
            </a:pPr>
            <a:r>
              <a:rPr lang="en-US" dirty="0"/>
              <a:t>The picture shows a John </a:t>
            </a:r>
            <a:r>
              <a:rPr lang="en-US" dirty="0" err="1"/>
              <a:t>Machley</a:t>
            </a:r>
            <a:r>
              <a:rPr lang="en-US" dirty="0"/>
              <a:t> on TV explaining to Walter Cronkite how the computer correctly predicted Eisenhower as the winner of the 1952 election.  </a:t>
            </a:r>
          </a:p>
        </p:txBody>
      </p:sp>
      <p:sp>
        <p:nvSpPr>
          <p:cNvPr id="2" name="Arrow: Right 1">
            <a:extLst>
              <a:ext uri="{FF2B5EF4-FFF2-40B4-BE49-F238E27FC236}">
                <a16:creationId xmlns:a16="http://schemas.microsoft.com/office/drawing/2014/main" id="{A5284130-C3A2-C4A7-AFF0-3AE052F01ADA}"/>
              </a:ext>
            </a:extLst>
          </p:cNvPr>
          <p:cNvSpPr/>
          <p:nvPr/>
        </p:nvSpPr>
        <p:spPr>
          <a:xfrm>
            <a:off x="333722" y="1676400"/>
            <a:ext cx="228600" cy="228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23F9C32-042A-EAC7-C695-73E4A844283B}"/>
              </a:ext>
            </a:extLst>
          </p:cNvPr>
          <p:cNvGrpSpPr/>
          <p:nvPr/>
        </p:nvGrpSpPr>
        <p:grpSpPr>
          <a:xfrm>
            <a:off x="533400" y="3557587"/>
            <a:ext cx="6934200" cy="3137833"/>
            <a:chOff x="533400" y="3633787"/>
            <a:chExt cx="6934200" cy="3137833"/>
          </a:xfrm>
        </p:grpSpPr>
        <p:sp>
          <p:nvSpPr>
            <p:cNvPr id="12" name="TextBox 11">
              <a:extLst>
                <a:ext uri="{FF2B5EF4-FFF2-40B4-BE49-F238E27FC236}">
                  <a16:creationId xmlns:a16="http://schemas.microsoft.com/office/drawing/2014/main" id="{F159363F-7B98-C109-462E-D2D628FBCE34}"/>
                </a:ext>
              </a:extLst>
            </p:cNvPr>
            <p:cNvSpPr txBox="1"/>
            <p:nvPr/>
          </p:nvSpPr>
          <p:spPr>
            <a:xfrm>
              <a:off x="762000" y="4355068"/>
              <a:ext cx="1039580" cy="369332"/>
            </a:xfrm>
            <a:prstGeom prst="rect">
              <a:avLst/>
            </a:prstGeom>
            <a:noFill/>
          </p:spPr>
          <p:txBody>
            <a:bodyPr wrap="none" rtlCol="0">
              <a:spAutoFit/>
            </a:bodyPr>
            <a:lstStyle/>
            <a:p>
              <a:r>
                <a:rPr lang="en-US" dirty="0">
                  <a:solidFill>
                    <a:schemeClr val="bg1"/>
                  </a:solidFill>
                </a:rPr>
                <a:t>UNIVAC</a:t>
              </a:r>
            </a:p>
          </p:txBody>
        </p:sp>
        <p:sp>
          <p:nvSpPr>
            <p:cNvPr id="14" name="TextBox 13">
              <a:extLst>
                <a:ext uri="{FF2B5EF4-FFF2-40B4-BE49-F238E27FC236}">
                  <a16:creationId xmlns:a16="http://schemas.microsoft.com/office/drawing/2014/main" id="{C566E821-21B8-71A7-38B9-549B2A2916FE}"/>
                </a:ext>
              </a:extLst>
            </p:cNvPr>
            <p:cNvSpPr txBox="1"/>
            <p:nvPr/>
          </p:nvSpPr>
          <p:spPr>
            <a:xfrm>
              <a:off x="533400" y="6248400"/>
              <a:ext cx="4080163" cy="523220"/>
            </a:xfrm>
            <a:prstGeom prst="rect">
              <a:avLst/>
            </a:prstGeom>
            <a:noFill/>
          </p:spPr>
          <p:txBody>
            <a:bodyPr wrap="square">
              <a:spAutoFit/>
            </a:bodyPr>
            <a:lstStyle/>
            <a:p>
              <a:r>
                <a:rPr lang="en-US" sz="1400" b="1" dirty="0">
                  <a:solidFill>
                    <a:srgbClr val="00B0F0"/>
                  </a:solidFill>
                </a:rPr>
                <a:t>“Grace Hopper and the Invention of the Information Age,” by Kurt W. W. Beyer </a:t>
              </a:r>
            </a:p>
          </p:txBody>
        </p:sp>
        <p:pic>
          <p:nvPicPr>
            <p:cNvPr id="17" name="Picture 16" descr="A person in a military uniform&#10;&#10;Description automatically generated with low confidence">
              <a:extLst>
                <a:ext uri="{FF2B5EF4-FFF2-40B4-BE49-F238E27FC236}">
                  <a16:creationId xmlns:a16="http://schemas.microsoft.com/office/drawing/2014/main" id="{ECAA2265-05BC-0C92-9562-6BC88068DB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 y="3810000"/>
              <a:ext cx="1971675" cy="2314575"/>
            </a:xfrm>
            <a:prstGeom prst="rect">
              <a:avLst/>
            </a:prstGeom>
          </p:spPr>
        </p:pic>
        <p:sp>
          <p:nvSpPr>
            <p:cNvPr id="18" name="TextBox 17">
              <a:extLst>
                <a:ext uri="{FF2B5EF4-FFF2-40B4-BE49-F238E27FC236}">
                  <a16:creationId xmlns:a16="http://schemas.microsoft.com/office/drawing/2014/main" id="{F4EB0C38-D11F-79D0-B6F3-B7819322A7A2}"/>
                </a:ext>
              </a:extLst>
            </p:cNvPr>
            <p:cNvSpPr txBox="1"/>
            <p:nvPr/>
          </p:nvSpPr>
          <p:spPr>
            <a:xfrm>
              <a:off x="2838087" y="3633787"/>
              <a:ext cx="4629513" cy="2462213"/>
            </a:xfrm>
            <a:prstGeom prst="rect">
              <a:avLst/>
            </a:prstGeom>
            <a:noFill/>
          </p:spPr>
          <p:txBody>
            <a:bodyPr wrap="square" rtlCol="0">
              <a:spAutoFit/>
            </a:bodyPr>
            <a:lstStyle/>
            <a:p>
              <a:pPr marL="285750" indent="-285750">
                <a:buFont typeface="Arial" panose="020B0604020202020204" pitchFamily="34" charset="0"/>
                <a:buChar char="•"/>
              </a:pPr>
              <a:r>
                <a:rPr lang="en-US" sz="1400" b="1" dirty="0"/>
                <a:t>Grace Hopper started her career as a professor of mathematics.  After Pearl Harbor she decided to serve her country by joining the military.  </a:t>
              </a:r>
            </a:p>
            <a:p>
              <a:pPr marL="285750" indent="-285750">
                <a:buFont typeface="Arial" panose="020B0604020202020204" pitchFamily="34" charset="0"/>
                <a:buChar char="•"/>
              </a:pPr>
              <a:r>
                <a:rPr lang="en-US" sz="1400" b="1" dirty="0"/>
                <a:t>She became a Navy Lieutenant and achieved an Admiral rank created for her.  Under Cmdr. Howard Aiken she worked on the Mark IV.</a:t>
              </a:r>
            </a:p>
            <a:p>
              <a:pPr marL="285750" indent="-285750">
                <a:buFont typeface="Arial" panose="020B0604020202020204" pitchFamily="34" charset="0"/>
                <a:buChar char="•"/>
              </a:pPr>
              <a:r>
                <a:rPr lang="en-US" sz="1400" b="1" dirty="0"/>
                <a:t>As an employee of </a:t>
              </a:r>
              <a:r>
                <a:rPr lang="en-US" sz="1400" b="1" dirty="0" err="1"/>
                <a:t>Machly</a:t>
              </a:r>
              <a:r>
                <a:rPr lang="en-US" sz="1400" b="1" dirty="0"/>
                <a:t> Computers she wrote the first compiler</a:t>
              </a:r>
            </a:p>
            <a:p>
              <a:pPr marL="285750" indent="-285750">
                <a:buFont typeface="Arial" panose="020B0604020202020204" pitchFamily="34" charset="0"/>
                <a:buChar char="•"/>
              </a:pPr>
              <a:r>
                <a:rPr lang="en-US" sz="1400" b="1" dirty="0"/>
                <a:t>Grace’s compiler could have executed the first computer code written by Ada </a:t>
              </a:r>
              <a:r>
                <a:rPr lang="en-US" sz="1400" b="1" dirty="0" err="1"/>
                <a:t>Loveace</a:t>
              </a:r>
              <a:r>
                <a:rPr lang="en-US" sz="1400" b="1" dirty="0"/>
                <a:t> a century earlier for Babbage’s analytic engine.</a:t>
              </a:r>
            </a:p>
          </p:txBody>
        </p:sp>
      </p:grpSp>
    </p:spTree>
    <p:custDataLst>
      <p:tags r:id="rId2"/>
    </p:custDataLst>
    <p:extLst>
      <p:ext uri="{BB962C8B-B14F-4D97-AF65-F5344CB8AC3E}">
        <p14:creationId xmlns:p14="http://schemas.microsoft.com/office/powerpoint/2010/main" val="40715277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4"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5" cstate="print"/>
          <a:srcRect/>
          <a:stretch>
            <a:fillRect/>
          </a:stretch>
        </p:blipFill>
        <p:spPr bwMode="auto">
          <a:xfrm>
            <a:off x="7848600" y="76200"/>
            <a:ext cx="685800" cy="685800"/>
          </a:xfrm>
          <a:prstGeom prst="rect">
            <a:avLst/>
          </a:prstGeom>
          <a:noFill/>
          <a:ln w="9525">
            <a:noFill/>
            <a:miter lim="800000"/>
            <a:headEnd/>
            <a:tailEnd/>
          </a:ln>
        </p:spPr>
      </p:pic>
      <p:sp>
        <p:nvSpPr>
          <p:cNvPr id="9" name="TextBox 8">
            <a:extLst>
              <a:ext uri="{FF2B5EF4-FFF2-40B4-BE49-F238E27FC236}">
                <a16:creationId xmlns:a16="http://schemas.microsoft.com/office/drawing/2014/main" id="{D95A519A-6AF6-ED5E-ED33-4D01680D2A0F}"/>
              </a:ext>
            </a:extLst>
          </p:cNvPr>
          <p:cNvSpPr txBox="1"/>
          <p:nvPr/>
        </p:nvSpPr>
        <p:spPr>
          <a:xfrm>
            <a:off x="2133600" y="304800"/>
            <a:ext cx="5334000" cy="400110"/>
          </a:xfrm>
          <a:prstGeom prst="rect">
            <a:avLst/>
          </a:prstGeom>
          <a:noFill/>
        </p:spPr>
        <p:txBody>
          <a:bodyPr wrap="square" rtlCol="0">
            <a:spAutoFit/>
          </a:bodyPr>
          <a:lstStyle/>
          <a:p>
            <a:pPr algn="ctr"/>
            <a:r>
              <a:rPr lang="en-US" sz="2000" b="1" dirty="0"/>
              <a:t> Radio Science </a:t>
            </a:r>
            <a:r>
              <a:rPr lang="en-US" sz="2000" b="1" dirty="0">
                <a:sym typeface="Wingdings" panose="05000000000000000000" pitchFamily="2" charset="2"/>
              </a:rPr>
              <a:t> Radio Astronomy</a:t>
            </a:r>
            <a:endParaRPr lang="en-US" sz="2000" b="1" dirty="0"/>
          </a:p>
        </p:txBody>
      </p:sp>
      <p:grpSp>
        <p:nvGrpSpPr>
          <p:cNvPr id="4" name="Group 3">
            <a:extLst>
              <a:ext uri="{FF2B5EF4-FFF2-40B4-BE49-F238E27FC236}">
                <a16:creationId xmlns:a16="http://schemas.microsoft.com/office/drawing/2014/main" id="{1B3EB155-4D21-AE75-8A71-779B64192E55}"/>
              </a:ext>
            </a:extLst>
          </p:cNvPr>
          <p:cNvGrpSpPr/>
          <p:nvPr/>
        </p:nvGrpSpPr>
        <p:grpSpPr>
          <a:xfrm>
            <a:off x="1524000" y="3343870"/>
            <a:ext cx="5848713" cy="1477328"/>
            <a:chOff x="1524000" y="3343870"/>
            <a:chExt cx="5848713" cy="1477328"/>
          </a:xfrm>
        </p:grpSpPr>
        <p:sp>
          <p:nvSpPr>
            <p:cNvPr id="10" name="TextBox 9">
              <a:extLst>
                <a:ext uri="{FF2B5EF4-FFF2-40B4-BE49-F238E27FC236}">
                  <a16:creationId xmlns:a16="http://schemas.microsoft.com/office/drawing/2014/main" id="{A919E7AB-9923-78F7-D14D-14A2CB6122B9}"/>
                </a:ext>
              </a:extLst>
            </p:cNvPr>
            <p:cNvSpPr txBox="1"/>
            <p:nvPr/>
          </p:nvSpPr>
          <p:spPr>
            <a:xfrm>
              <a:off x="1524000" y="3343870"/>
              <a:ext cx="584871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prewar to post war-history of radio science before Sputnik is beautifully summarized in Bill Gordons obituary of his dear friend Henry Booker </a:t>
              </a:r>
            </a:p>
            <a:p>
              <a:pPr marL="285750" indent="-285750">
                <a:buFont typeface="Arial" panose="020B0604020202020204" pitchFamily="34" charset="0"/>
                <a:buChar char="•"/>
              </a:pPr>
              <a:endParaRPr lang="en-US" dirty="0"/>
            </a:p>
            <a:p>
              <a:endParaRPr lang="en-US" dirty="0"/>
            </a:p>
          </p:txBody>
        </p:sp>
        <p:sp>
          <p:nvSpPr>
            <p:cNvPr id="13" name="TextBox 12">
              <a:extLst>
                <a:ext uri="{FF2B5EF4-FFF2-40B4-BE49-F238E27FC236}">
                  <a16:creationId xmlns:a16="http://schemas.microsoft.com/office/drawing/2014/main" id="{8B7DFB55-F15F-0023-4061-59FAC2BD77C7}"/>
                </a:ext>
              </a:extLst>
            </p:cNvPr>
            <p:cNvSpPr txBox="1"/>
            <p:nvPr/>
          </p:nvSpPr>
          <p:spPr>
            <a:xfrm>
              <a:off x="2150225" y="4201180"/>
              <a:ext cx="4500562" cy="523220"/>
            </a:xfrm>
            <a:prstGeom prst="rect">
              <a:avLst/>
            </a:prstGeom>
            <a:noFill/>
          </p:spPr>
          <p:txBody>
            <a:bodyPr wrap="square">
              <a:spAutoFit/>
            </a:bodyPr>
            <a:lstStyle/>
            <a:p>
              <a:r>
                <a:rPr lang="en-US" sz="1400" b="1" dirty="0">
                  <a:hlinkClick r:id="rId6"/>
                </a:rPr>
                <a:t>https://nap.nationalacademies.org/catalog/10169/biographical-memoirs-volume-79</a:t>
              </a:r>
              <a:r>
                <a:rPr lang="en-US" sz="1400" b="1" dirty="0"/>
                <a:t> </a:t>
              </a:r>
            </a:p>
          </p:txBody>
        </p:sp>
      </p:grpSp>
      <p:grpSp>
        <p:nvGrpSpPr>
          <p:cNvPr id="2" name="Group 1">
            <a:extLst>
              <a:ext uri="{FF2B5EF4-FFF2-40B4-BE49-F238E27FC236}">
                <a16:creationId xmlns:a16="http://schemas.microsoft.com/office/drawing/2014/main" id="{0B936DBA-A308-1122-36E5-7288DD3B5E36}"/>
              </a:ext>
            </a:extLst>
          </p:cNvPr>
          <p:cNvGrpSpPr/>
          <p:nvPr/>
        </p:nvGrpSpPr>
        <p:grpSpPr>
          <a:xfrm>
            <a:off x="1905000" y="1066740"/>
            <a:ext cx="1600200" cy="2275880"/>
            <a:chOff x="1524000" y="1066740"/>
            <a:chExt cx="1600200" cy="2275880"/>
          </a:xfrm>
        </p:grpSpPr>
        <p:pic>
          <p:nvPicPr>
            <p:cNvPr id="14" name="Picture 13">
              <a:extLst>
                <a:ext uri="{FF2B5EF4-FFF2-40B4-BE49-F238E27FC236}">
                  <a16:creationId xmlns:a16="http://schemas.microsoft.com/office/drawing/2014/main" id="{F2814B72-AD49-35D5-6AE4-52F62E9ADF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199" y="1066740"/>
              <a:ext cx="1308278" cy="2247900"/>
            </a:xfrm>
            <a:prstGeom prst="rect">
              <a:avLst/>
            </a:prstGeom>
          </p:spPr>
        </p:pic>
        <p:sp>
          <p:nvSpPr>
            <p:cNvPr id="16" name="TextBox 15">
              <a:extLst>
                <a:ext uri="{FF2B5EF4-FFF2-40B4-BE49-F238E27FC236}">
                  <a16:creationId xmlns:a16="http://schemas.microsoft.com/office/drawing/2014/main" id="{99987DBD-5D29-3E79-D86E-0CE1C68CFEF3}"/>
                </a:ext>
              </a:extLst>
            </p:cNvPr>
            <p:cNvSpPr txBox="1"/>
            <p:nvPr/>
          </p:nvSpPr>
          <p:spPr>
            <a:xfrm>
              <a:off x="1524000" y="2819400"/>
              <a:ext cx="1600200" cy="523220"/>
            </a:xfrm>
            <a:prstGeom prst="rect">
              <a:avLst/>
            </a:prstGeom>
            <a:solidFill>
              <a:schemeClr val="bg1"/>
            </a:solidFill>
          </p:spPr>
          <p:txBody>
            <a:bodyPr wrap="square" rtlCol="0">
              <a:spAutoFit/>
            </a:bodyPr>
            <a:lstStyle/>
            <a:p>
              <a:pPr algn="ctr"/>
              <a:r>
                <a:rPr lang="en-US" sz="1400" b="1" dirty="0"/>
                <a:t>Henry Booker</a:t>
              </a:r>
            </a:p>
            <a:p>
              <a:pPr algn="ctr"/>
              <a:r>
                <a:rPr lang="en-US" sz="1400" b="1" dirty="0"/>
                <a:t>1910-1988</a:t>
              </a:r>
            </a:p>
          </p:txBody>
        </p:sp>
      </p:grpSp>
      <p:grpSp>
        <p:nvGrpSpPr>
          <p:cNvPr id="3" name="Group 2">
            <a:extLst>
              <a:ext uri="{FF2B5EF4-FFF2-40B4-BE49-F238E27FC236}">
                <a16:creationId xmlns:a16="http://schemas.microsoft.com/office/drawing/2014/main" id="{3E04D11F-F92E-A2D5-1B15-E10133CD02F7}"/>
              </a:ext>
            </a:extLst>
          </p:cNvPr>
          <p:cNvGrpSpPr/>
          <p:nvPr/>
        </p:nvGrpSpPr>
        <p:grpSpPr>
          <a:xfrm>
            <a:off x="4953000" y="1066800"/>
            <a:ext cx="1905000" cy="2286059"/>
            <a:chOff x="4267200" y="1066741"/>
            <a:chExt cx="1905000" cy="2286059"/>
          </a:xfrm>
        </p:grpSpPr>
        <p:pic>
          <p:nvPicPr>
            <p:cNvPr id="17" name="Picture 16">
              <a:extLst>
                <a:ext uri="{FF2B5EF4-FFF2-40B4-BE49-F238E27FC236}">
                  <a16:creationId xmlns:a16="http://schemas.microsoft.com/office/drawing/2014/main" id="{CA1A6636-4B44-8CA1-C0DA-C76739B6E3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385" y="1066741"/>
              <a:ext cx="1455215" cy="1751408"/>
            </a:xfrm>
            <a:prstGeom prst="rect">
              <a:avLst/>
            </a:prstGeom>
          </p:spPr>
        </p:pic>
        <p:sp>
          <p:nvSpPr>
            <p:cNvPr id="18" name="TextBox 17">
              <a:extLst>
                <a:ext uri="{FF2B5EF4-FFF2-40B4-BE49-F238E27FC236}">
                  <a16:creationId xmlns:a16="http://schemas.microsoft.com/office/drawing/2014/main" id="{8E1E0272-DFA5-6585-2DCA-0F6EC0EB77A1}"/>
                </a:ext>
              </a:extLst>
            </p:cNvPr>
            <p:cNvSpPr txBox="1"/>
            <p:nvPr/>
          </p:nvSpPr>
          <p:spPr>
            <a:xfrm>
              <a:off x="4267200" y="2829580"/>
              <a:ext cx="1905000" cy="523220"/>
            </a:xfrm>
            <a:prstGeom prst="rect">
              <a:avLst/>
            </a:prstGeom>
            <a:solidFill>
              <a:schemeClr val="bg1"/>
            </a:solidFill>
          </p:spPr>
          <p:txBody>
            <a:bodyPr wrap="square" rtlCol="0">
              <a:spAutoFit/>
            </a:bodyPr>
            <a:lstStyle/>
            <a:p>
              <a:pPr algn="ctr"/>
              <a:r>
                <a:rPr lang="en-US" sz="1400" b="1" dirty="0"/>
                <a:t>Jules Aarons</a:t>
              </a:r>
            </a:p>
            <a:p>
              <a:pPr algn="ctr"/>
              <a:r>
                <a:rPr lang="en-US" sz="1400" b="1" dirty="0"/>
                <a:t>1921-2008</a:t>
              </a:r>
            </a:p>
          </p:txBody>
        </p:sp>
      </p:grpSp>
      <p:sp>
        <p:nvSpPr>
          <p:cNvPr id="15" name="TextBox 14">
            <a:extLst>
              <a:ext uri="{FF2B5EF4-FFF2-40B4-BE49-F238E27FC236}">
                <a16:creationId xmlns:a16="http://schemas.microsoft.com/office/drawing/2014/main" id="{C029E745-1DBB-B095-A069-64947153BC8C}"/>
              </a:ext>
            </a:extLst>
          </p:cNvPr>
          <p:cNvSpPr txBox="1"/>
          <p:nvPr/>
        </p:nvSpPr>
        <p:spPr>
          <a:xfrm>
            <a:off x="1588636" y="4787173"/>
            <a:ext cx="5848713"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Following Karl Jansky’s 1933 announcement of extra-terrestrial radio sources, Radio Astronomy became Radio Science’s greatest achievement. Jules Aarons exploited the scintillation of </a:t>
            </a:r>
            <a:r>
              <a:rPr lang="en-US" i="1" dirty="0"/>
              <a:t>radio stars</a:t>
            </a:r>
            <a:r>
              <a:rPr lang="en-US" dirty="0"/>
              <a:t> to determine the morphology of global ionospheric structure.</a:t>
            </a:r>
          </a:p>
        </p:txBody>
      </p:sp>
    </p:spTree>
    <p:extLst>
      <p:ext uri="{BB962C8B-B14F-4D97-AF65-F5344CB8AC3E}">
        <p14:creationId xmlns:p14="http://schemas.microsoft.com/office/powerpoint/2010/main" val="449048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isr_logo.png"/>
          <p:cNvPicPr>
            <a:picLocks noChangeAspect="1"/>
          </p:cNvPicPr>
          <p:nvPr/>
        </p:nvPicPr>
        <p:blipFill>
          <a:blip r:embed="rId4"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5" cstate="print"/>
          <a:srcRect/>
          <a:stretch>
            <a:fillRect/>
          </a:stretch>
        </p:blipFill>
        <p:spPr bwMode="auto">
          <a:xfrm>
            <a:off x="7848600" y="76200"/>
            <a:ext cx="685800" cy="685800"/>
          </a:xfrm>
          <a:prstGeom prst="rect">
            <a:avLst/>
          </a:prstGeom>
          <a:noFill/>
          <a:ln w="9525">
            <a:noFill/>
            <a:miter lim="800000"/>
            <a:headEnd/>
            <a:tailEnd/>
          </a:ln>
        </p:spPr>
      </p:pic>
      <p:sp>
        <p:nvSpPr>
          <p:cNvPr id="9" name="TextBox 8">
            <a:extLst>
              <a:ext uri="{FF2B5EF4-FFF2-40B4-BE49-F238E27FC236}">
                <a16:creationId xmlns:a16="http://schemas.microsoft.com/office/drawing/2014/main" id="{D95A519A-6AF6-ED5E-ED33-4D01680D2A0F}"/>
              </a:ext>
            </a:extLst>
          </p:cNvPr>
          <p:cNvSpPr txBox="1"/>
          <p:nvPr/>
        </p:nvSpPr>
        <p:spPr>
          <a:xfrm>
            <a:off x="2133600" y="304800"/>
            <a:ext cx="5334000" cy="400110"/>
          </a:xfrm>
          <a:prstGeom prst="rect">
            <a:avLst/>
          </a:prstGeom>
          <a:noFill/>
        </p:spPr>
        <p:txBody>
          <a:bodyPr wrap="square" rtlCol="0">
            <a:spAutoFit/>
          </a:bodyPr>
          <a:lstStyle/>
          <a:p>
            <a:pPr algn="ctr"/>
            <a:r>
              <a:rPr lang="en-US" sz="2000" b="1" dirty="0"/>
              <a:t> Following Sputnik</a:t>
            </a:r>
          </a:p>
        </p:txBody>
      </p:sp>
      <p:sp>
        <p:nvSpPr>
          <p:cNvPr id="15" name="TextBox 14">
            <a:extLst>
              <a:ext uri="{FF2B5EF4-FFF2-40B4-BE49-F238E27FC236}">
                <a16:creationId xmlns:a16="http://schemas.microsoft.com/office/drawing/2014/main" id="{BBDD201E-CA19-EB4A-BC77-FC8D9FE0D975}"/>
              </a:ext>
            </a:extLst>
          </p:cNvPr>
          <p:cNvSpPr txBox="1"/>
          <p:nvPr/>
        </p:nvSpPr>
        <p:spPr>
          <a:xfrm>
            <a:off x="1219200" y="1269301"/>
            <a:ext cx="6172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Advanced Research Projects Agency was founded, leading to supercomputers, the internet, and AI</a:t>
            </a:r>
          </a:p>
          <a:p>
            <a:pPr marL="285750" indent="-285750">
              <a:buFont typeface="Arial" panose="020B0604020202020204" pitchFamily="34" charset="0"/>
              <a:buChar char="•"/>
            </a:pPr>
            <a:r>
              <a:rPr lang="en-US" dirty="0"/>
              <a:t>The National Space and Aeronautics Association was founded</a:t>
            </a:r>
          </a:p>
          <a:p>
            <a:pPr marL="285750" indent="-285750">
              <a:buFont typeface="Arial" panose="020B0604020202020204" pitchFamily="34" charset="0"/>
              <a:buChar char="•"/>
            </a:pPr>
            <a:r>
              <a:rPr lang="en-US" dirty="0"/>
              <a:t>Satellite Navigation, ultimately leading to GPS &amp; GNSS</a:t>
            </a:r>
          </a:p>
          <a:p>
            <a:pPr marL="285750" indent="-285750">
              <a:buFont typeface="Arial" panose="020B0604020202020204" pitchFamily="34" charset="0"/>
              <a:buChar char="•"/>
            </a:pPr>
            <a:r>
              <a:rPr lang="en-US" dirty="0"/>
              <a:t>An “avalanche” of support for university, and private basic research</a:t>
            </a:r>
          </a:p>
          <a:p>
            <a:pPr marL="285750" indent="-285750">
              <a:buFont typeface="Arial" panose="020B0604020202020204" pitchFamily="34" charset="0"/>
              <a:buChar char="•"/>
            </a:pPr>
            <a:r>
              <a:rPr lang="en-US" dirty="0"/>
              <a:t>Transistors, Integrated circuits, and the internet followed    </a:t>
            </a:r>
          </a:p>
        </p:txBody>
      </p:sp>
      <p:grpSp>
        <p:nvGrpSpPr>
          <p:cNvPr id="3" name="Group 2">
            <a:extLst>
              <a:ext uri="{FF2B5EF4-FFF2-40B4-BE49-F238E27FC236}">
                <a16:creationId xmlns:a16="http://schemas.microsoft.com/office/drawing/2014/main" id="{58A80291-D343-9BAB-B41B-034B9CE49968}"/>
              </a:ext>
            </a:extLst>
          </p:cNvPr>
          <p:cNvGrpSpPr/>
          <p:nvPr/>
        </p:nvGrpSpPr>
        <p:grpSpPr>
          <a:xfrm>
            <a:off x="304800" y="4011515"/>
            <a:ext cx="4231178" cy="2859184"/>
            <a:chOff x="304800" y="4011515"/>
            <a:chExt cx="4231178" cy="2859184"/>
          </a:xfrm>
        </p:grpSpPr>
        <p:pic>
          <p:nvPicPr>
            <p:cNvPr id="13" name="Picture 12" descr="A person smiling for the camera&#10;&#10;Description automatically generated with low confidence">
              <a:extLst>
                <a:ext uri="{FF2B5EF4-FFF2-40B4-BE49-F238E27FC236}">
                  <a16:creationId xmlns:a16="http://schemas.microsoft.com/office/drawing/2014/main" id="{C547BABB-0670-2DBD-3A9E-B3607052A7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4011515"/>
              <a:ext cx="2144388" cy="2859184"/>
            </a:xfrm>
            <a:prstGeom prst="rect">
              <a:avLst/>
            </a:prstGeom>
          </p:spPr>
        </p:pic>
        <p:sp>
          <p:nvSpPr>
            <p:cNvPr id="2" name="TextBox 1">
              <a:extLst>
                <a:ext uri="{FF2B5EF4-FFF2-40B4-BE49-F238E27FC236}">
                  <a16:creationId xmlns:a16="http://schemas.microsoft.com/office/drawing/2014/main" id="{A5442C69-FFD8-00CC-4A78-F52B5F7DA441}"/>
                </a:ext>
              </a:extLst>
            </p:cNvPr>
            <p:cNvSpPr txBox="1"/>
            <p:nvPr/>
          </p:nvSpPr>
          <p:spPr>
            <a:xfrm>
              <a:off x="2249978" y="4143277"/>
              <a:ext cx="2286000" cy="2031325"/>
            </a:xfrm>
            <a:prstGeom prst="rect">
              <a:avLst/>
            </a:prstGeom>
            <a:noFill/>
          </p:spPr>
          <p:txBody>
            <a:bodyPr wrap="square" rtlCol="0">
              <a:spAutoFit/>
            </a:bodyPr>
            <a:lstStyle/>
            <a:p>
              <a:r>
                <a:rPr lang="en-US" sz="1400" dirty="0"/>
                <a:t>Francis Allen joined IBM in 1957 to help pay off her education debt. First woman to be elected as IBM fellow and win the Turing award.</a:t>
              </a:r>
            </a:p>
            <a:p>
              <a:r>
                <a:rPr lang="en-US" sz="1400" dirty="0"/>
                <a:t>Optimizing compilers for super </a:t>
              </a:r>
              <a:r>
                <a:rPr lang="en-US" sz="1400" dirty="0" err="1"/>
                <a:t>cumputers</a:t>
              </a:r>
              <a:r>
                <a:rPr lang="en-US" sz="1400" dirty="0"/>
                <a:t> &amp; PTRAN.      </a:t>
              </a:r>
            </a:p>
          </p:txBody>
        </p:sp>
      </p:grpSp>
      <p:grpSp>
        <p:nvGrpSpPr>
          <p:cNvPr id="4" name="Group 3">
            <a:extLst>
              <a:ext uri="{FF2B5EF4-FFF2-40B4-BE49-F238E27FC236}">
                <a16:creationId xmlns:a16="http://schemas.microsoft.com/office/drawing/2014/main" id="{704881BF-4284-534B-3300-D7D4E3AB99A4}"/>
              </a:ext>
            </a:extLst>
          </p:cNvPr>
          <p:cNvGrpSpPr/>
          <p:nvPr/>
        </p:nvGrpSpPr>
        <p:grpSpPr>
          <a:xfrm>
            <a:off x="4648200" y="3810000"/>
            <a:ext cx="4298954" cy="2990191"/>
            <a:chOff x="4648200" y="3810000"/>
            <a:chExt cx="4298954" cy="2990191"/>
          </a:xfrm>
        </p:grpSpPr>
        <p:pic>
          <p:nvPicPr>
            <p:cNvPr id="14" name="Picture 13" descr="A picture containing clothing, person&#10;&#10;Description automatically generated">
              <a:extLst>
                <a:ext uri="{FF2B5EF4-FFF2-40B4-BE49-F238E27FC236}">
                  <a16:creationId xmlns:a16="http://schemas.microsoft.com/office/drawing/2014/main" id="{AACE624A-0FAA-8642-FDA4-F775361926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4510" y="3810000"/>
              <a:ext cx="2242644" cy="2990191"/>
            </a:xfrm>
            <a:prstGeom prst="rect">
              <a:avLst/>
            </a:prstGeom>
          </p:spPr>
        </p:pic>
        <p:sp>
          <p:nvSpPr>
            <p:cNvPr id="12" name="TextBox 11">
              <a:extLst>
                <a:ext uri="{FF2B5EF4-FFF2-40B4-BE49-F238E27FC236}">
                  <a16:creationId xmlns:a16="http://schemas.microsoft.com/office/drawing/2014/main" id="{87A31B70-AE1D-F959-28E1-6562D39D8EBC}"/>
                </a:ext>
              </a:extLst>
            </p:cNvPr>
            <p:cNvSpPr txBox="1"/>
            <p:nvPr/>
          </p:nvSpPr>
          <p:spPr>
            <a:xfrm>
              <a:off x="4648200" y="4177605"/>
              <a:ext cx="2286000" cy="2246769"/>
            </a:xfrm>
            <a:prstGeom prst="rect">
              <a:avLst/>
            </a:prstGeom>
            <a:noFill/>
          </p:spPr>
          <p:txBody>
            <a:bodyPr wrap="square" rtlCol="0">
              <a:spAutoFit/>
            </a:bodyPr>
            <a:lstStyle/>
            <a:p>
              <a:r>
                <a:rPr lang="en-US" sz="1400" dirty="0"/>
                <a:t>Lynn Conway, a gifted mathematician, also working on super computers was fired by IBM when she transgendered.  At Xerox Park and DARPA she went on to  codevelop the Symbolic Language for VLSI design. </a:t>
              </a:r>
            </a:p>
          </p:txBody>
        </p:sp>
      </p:grpSp>
      <p:sp>
        <p:nvSpPr>
          <p:cNvPr id="16" name="TextBox 15">
            <a:extLst>
              <a:ext uri="{FF2B5EF4-FFF2-40B4-BE49-F238E27FC236}">
                <a16:creationId xmlns:a16="http://schemas.microsoft.com/office/drawing/2014/main" id="{7A1245A5-C131-AA49-BFE5-2112DBD13273}"/>
              </a:ext>
            </a:extLst>
          </p:cNvPr>
          <p:cNvSpPr txBox="1"/>
          <p:nvPr/>
        </p:nvSpPr>
        <p:spPr>
          <a:xfrm>
            <a:off x="1752600" y="3776246"/>
            <a:ext cx="5334000" cy="338554"/>
          </a:xfrm>
          <a:prstGeom prst="rect">
            <a:avLst/>
          </a:prstGeom>
          <a:noFill/>
        </p:spPr>
        <p:txBody>
          <a:bodyPr wrap="square" rtlCol="0">
            <a:spAutoFit/>
          </a:bodyPr>
          <a:lstStyle/>
          <a:p>
            <a:pPr algn="ctr"/>
            <a:r>
              <a:rPr lang="en-US" sz="1600" b="1" dirty="0"/>
              <a:t> Two IBM Women</a:t>
            </a:r>
          </a:p>
        </p:txBody>
      </p:sp>
    </p:spTree>
    <p:extLst>
      <p:ext uri="{BB962C8B-B14F-4D97-AF65-F5344CB8AC3E}">
        <p14:creationId xmlns:p14="http://schemas.microsoft.com/office/powerpoint/2010/main" val="1120574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medium confidence">
            <a:extLst>
              <a:ext uri="{FF2B5EF4-FFF2-40B4-BE49-F238E27FC236}">
                <a16:creationId xmlns:a16="http://schemas.microsoft.com/office/drawing/2014/main" id="{2F1CA5DF-64EB-170A-1555-383DBE6A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256" y="3124200"/>
            <a:ext cx="5005388" cy="1505558"/>
          </a:xfrm>
          <a:prstGeom prst="rect">
            <a:avLst/>
          </a:prstGeom>
        </p:spPr>
      </p:pic>
      <p:pic>
        <p:nvPicPr>
          <p:cNvPr id="3074" name="Picture 4" descr="isr_logo.png"/>
          <p:cNvPicPr>
            <a:picLocks noChangeAspect="1"/>
          </p:cNvPicPr>
          <p:nvPr/>
        </p:nvPicPr>
        <p:blipFill>
          <a:blip r:embed="rId4" cstate="print"/>
          <a:srcRect t="9041" r="-4317" b="30000"/>
          <a:stretch>
            <a:fillRect/>
          </a:stretch>
        </p:blipFill>
        <p:spPr bwMode="auto">
          <a:xfrm>
            <a:off x="414338" y="271463"/>
            <a:ext cx="1905000" cy="514350"/>
          </a:xfrm>
          <a:prstGeom prst="rect">
            <a:avLst/>
          </a:prstGeom>
          <a:noFill/>
          <a:ln w="9525">
            <a:noFill/>
            <a:miter lim="800000"/>
            <a:headEnd/>
            <a:tailEnd/>
          </a:ln>
        </p:spPr>
      </p:pic>
      <p:sp>
        <p:nvSpPr>
          <p:cNvPr id="3076" name="TextBox 6"/>
          <p:cNvSpPr txBox="1">
            <a:spLocks noChangeArrowheads="1"/>
          </p:cNvSpPr>
          <p:nvPr/>
        </p:nvSpPr>
        <p:spPr bwMode="auto">
          <a:xfrm>
            <a:off x="514350" y="854075"/>
            <a:ext cx="8077200" cy="63500"/>
          </a:xfrm>
          <a:prstGeom prst="rect">
            <a:avLst/>
          </a:prstGeom>
          <a:gradFill rotWithShape="1">
            <a:gsLst>
              <a:gs pos="0">
                <a:srgbClr val="800000"/>
              </a:gs>
              <a:gs pos="50000">
                <a:srgbClr val="D29600"/>
              </a:gs>
              <a:gs pos="100000">
                <a:srgbClr val="800000"/>
              </a:gs>
            </a:gsLst>
            <a:lin ang="0" scaled="1"/>
          </a:gradFill>
          <a:ln w="9525">
            <a:noFill/>
            <a:miter lim="800000"/>
            <a:headEnd/>
            <a:tailEnd/>
          </a:ln>
        </p:spPr>
        <p:txBody>
          <a:bodyPr>
            <a:spAutoFit/>
          </a:bodyPr>
          <a:lstStyle/>
          <a:p>
            <a:endParaRPr lang="en-US"/>
          </a:p>
        </p:txBody>
      </p:sp>
      <p:cxnSp>
        <p:nvCxnSpPr>
          <p:cNvPr id="11" name="Straight Connector 10"/>
          <p:cNvCxnSpPr/>
          <p:nvPr/>
        </p:nvCxnSpPr>
        <p:spPr>
          <a:xfrm>
            <a:off x="514350" y="944563"/>
            <a:ext cx="80772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5" cstate="print"/>
          <a:srcRect/>
          <a:stretch>
            <a:fillRect/>
          </a:stretch>
        </p:blipFill>
        <p:spPr bwMode="auto">
          <a:xfrm>
            <a:off x="7848600" y="76200"/>
            <a:ext cx="685800" cy="685800"/>
          </a:xfrm>
          <a:prstGeom prst="rect">
            <a:avLst/>
          </a:prstGeom>
          <a:noFill/>
          <a:ln w="9525">
            <a:noFill/>
            <a:miter lim="800000"/>
            <a:headEnd/>
            <a:tailEnd/>
          </a:ln>
        </p:spPr>
      </p:pic>
      <p:sp>
        <p:nvSpPr>
          <p:cNvPr id="15" name="TextBox 14" hidden="1"/>
          <p:cNvSpPr txBox="1"/>
          <p:nvPr/>
        </p:nvSpPr>
        <p:spPr>
          <a:xfrm>
            <a:off x="762000" y="3276600"/>
            <a:ext cx="1633781" cy="369332"/>
          </a:xfrm>
          <a:prstGeom prst="rect">
            <a:avLst/>
          </a:prstGeom>
          <a:noFill/>
        </p:spPr>
        <p:txBody>
          <a:bodyPr wrap="none" rtlCol="0">
            <a:spAutoFit/>
          </a:bodyPr>
          <a:lstStyle/>
          <a:p>
            <a:r>
              <a:rPr lang="en-US" dirty="0">
                <a:solidFill>
                  <a:schemeClr val="bg1"/>
                </a:solidFill>
              </a:rPr>
              <a:t>Phase Screen</a:t>
            </a:r>
          </a:p>
        </p:txBody>
      </p:sp>
      <p:pic>
        <p:nvPicPr>
          <p:cNvPr id="16" name="Picture 15" descr="Text, letter&#10;&#10;Description automatically generated">
            <a:extLst>
              <a:ext uri="{FF2B5EF4-FFF2-40B4-BE49-F238E27FC236}">
                <a16:creationId xmlns:a16="http://schemas.microsoft.com/office/drawing/2014/main" id="{245F7121-B038-5920-8704-5C7A174C5D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1219200"/>
            <a:ext cx="2336800" cy="1752600"/>
          </a:xfrm>
          <a:prstGeom prst="rect">
            <a:avLst/>
          </a:prstGeom>
        </p:spPr>
      </p:pic>
      <p:sp>
        <p:nvSpPr>
          <p:cNvPr id="18" name="TextBox 17">
            <a:extLst>
              <a:ext uri="{FF2B5EF4-FFF2-40B4-BE49-F238E27FC236}">
                <a16:creationId xmlns:a16="http://schemas.microsoft.com/office/drawing/2014/main" id="{E1DBA6B3-4E3A-B2F0-0479-005AB5C558C3}"/>
              </a:ext>
            </a:extLst>
          </p:cNvPr>
          <p:cNvSpPr txBox="1"/>
          <p:nvPr/>
        </p:nvSpPr>
        <p:spPr>
          <a:xfrm>
            <a:off x="2133600" y="306099"/>
            <a:ext cx="5334000" cy="400110"/>
          </a:xfrm>
          <a:prstGeom prst="rect">
            <a:avLst/>
          </a:prstGeom>
          <a:noFill/>
        </p:spPr>
        <p:txBody>
          <a:bodyPr wrap="square" rtlCol="0">
            <a:spAutoFit/>
          </a:bodyPr>
          <a:lstStyle/>
          <a:p>
            <a:pPr algn="ctr"/>
            <a:r>
              <a:rPr lang="en-US" sz="2000" b="1" dirty="0"/>
              <a:t> Radio Science Toolbox Evolution</a:t>
            </a:r>
          </a:p>
        </p:txBody>
      </p:sp>
      <p:sp>
        <p:nvSpPr>
          <p:cNvPr id="2" name="TextBox 1">
            <a:extLst>
              <a:ext uri="{FF2B5EF4-FFF2-40B4-BE49-F238E27FC236}">
                <a16:creationId xmlns:a16="http://schemas.microsoft.com/office/drawing/2014/main" id="{091CCC0F-9E2A-83F3-8634-47EB6C948980}"/>
              </a:ext>
            </a:extLst>
          </p:cNvPr>
          <p:cNvSpPr txBox="1"/>
          <p:nvPr/>
        </p:nvSpPr>
        <p:spPr>
          <a:xfrm>
            <a:off x="3657600" y="914400"/>
            <a:ext cx="1447800" cy="369332"/>
          </a:xfrm>
          <a:prstGeom prst="rect">
            <a:avLst/>
          </a:prstGeom>
          <a:noFill/>
        </p:spPr>
        <p:txBody>
          <a:bodyPr wrap="square" rtlCol="0">
            <a:spAutoFit/>
          </a:bodyPr>
          <a:lstStyle/>
          <a:p>
            <a:r>
              <a:rPr lang="en-US" b="1" dirty="0"/>
              <a:t>1968 -1972</a:t>
            </a:r>
          </a:p>
        </p:txBody>
      </p:sp>
      <p:sp>
        <p:nvSpPr>
          <p:cNvPr id="19" name="TextBox 18">
            <a:extLst>
              <a:ext uri="{FF2B5EF4-FFF2-40B4-BE49-F238E27FC236}">
                <a16:creationId xmlns:a16="http://schemas.microsoft.com/office/drawing/2014/main" id="{64DA9F96-5566-C181-CF7C-EAB6BD9DB06B}"/>
              </a:ext>
            </a:extLst>
          </p:cNvPr>
          <p:cNvSpPr txBox="1"/>
          <p:nvPr/>
        </p:nvSpPr>
        <p:spPr>
          <a:xfrm>
            <a:off x="5917323" y="1767263"/>
            <a:ext cx="1576388" cy="523220"/>
          </a:xfrm>
          <a:prstGeom prst="rect">
            <a:avLst/>
          </a:prstGeom>
          <a:noFill/>
        </p:spPr>
        <p:txBody>
          <a:bodyPr wrap="square" rtlCol="0">
            <a:spAutoFit/>
          </a:bodyPr>
          <a:lstStyle/>
          <a:p>
            <a:pPr algn="ctr"/>
            <a:r>
              <a:rPr lang="en-US" sz="1400" b="1" dirty="0"/>
              <a:t>Mainframes</a:t>
            </a:r>
          </a:p>
          <a:p>
            <a:pPr algn="ctr"/>
            <a:r>
              <a:rPr lang="en-US" sz="1400" b="1" dirty="0"/>
              <a:t>FORTRAN 1957</a:t>
            </a:r>
          </a:p>
        </p:txBody>
      </p:sp>
      <p:sp>
        <p:nvSpPr>
          <p:cNvPr id="8" name="TextBox 7">
            <a:extLst>
              <a:ext uri="{FF2B5EF4-FFF2-40B4-BE49-F238E27FC236}">
                <a16:creationId xmlns:a16="http://schemas.microsoft.com/office/drawing/2014/main" id="{0E9A9AF3-FD02-DD5D-5F19-E4F8F4BE5CFB}"/>
              </a:ext>
            </a:extLst>
          </p:cNvPr>
          <p:cNvSpPr txBox="1"/>
          <p:nvPr/>
        </p:nvSpPr>
        <p:spPr>
          <a:xfrm>
            <a:off x="3923529" y="1811189"/>
            <a:ext cx="1508110" cy="646331"/>
          </a:xfrm>
          <a:prstGeom prst="rect">
            <a:avLst/>
          </a:prstGeom>
          <a:noFill/>
        </p:spPr>
        <p:txBody>
          <a:bodyPr wrap="square" rtlCol="0">
            <a:spAutoFit/>
          </a:bodyPr>
          <a:lstStyle/>
          <a:p>
            <a:pPr algn="ctr"/>
            <a:r>
              <a:rPr lang="en-US" dirty="0" err="1">
                <a:solidFill>
                  <a:schemeClr val="bg1"/>
                </a:solidFill>
              </a:rPr>
              <a:t>Gradshteyn</a:t>
            </a:r>
            <a:endParaRPr lang="en-US" dirty="0">
              <a:solidFill>
                <a:schemeClr val="bg1"/>
              </a:solidFill>
            </a:endParaRPr>
          </a:p>
          <a:p>
            <a:pPr algn="ctr"/>
            <a:r>
              <a:rPr lang="en-US" dirty="0" err="1">
                <a:solidFill>
                  <a:schemeClr val="bg1"/>
                </a:solidFill>
              </a:rPr>
              <a:t>Ryzhik</a:t>
            </a:r>
            <a:endParaRPr lang="en-US" dirty="0">
              <a:solidFill>
                <a:schemeClr val="bg1"/>
              </a:solidFill>
            </a:endParaRPr>
          </a:p>
        </p:txBody>
      </p:sp>
      <p:sp>
        <p:nvSpPr>
          <p:cNvPr id="9" name="TextBox 8">
            <a:extLst>
              <a:ext uri="{FF2B5EF4-FFF2-40B4-BE49-F238E27FC236}">
                <a16:creationId xmlns:a16="http://schemas.microsoft.com/office/drawing/2014/main" id="{39927509-8D74-2BF0-4763-4FFB39BEB769}"/>
              </a:ext>
            </a:extLst>
          </p:cNvPr>
          <p:cNvSpPr txBox="1"/>
          <p:nvPr/>
        </p:nvSpPr>
        <p:spPr>
          <a:xfrm>
            <a:off x="455687" y="1705708"/>
            <a:ext cx="2438249" cy="646331"/>
          </a:xfrm>
          <a:prstGeom prst="rect">
            <a:avLst/>
          </a:prstGeom>
          <a:noFill/>
        </p:spPr>
        <p:txBody>
          <a:bodyPr wrap="square" rtlCol="0">
            <a:spAutoFit/>
          </a:bodyPr>
          <a:lstStyle/>
          <a:p>
            <a:pPr algn="ctr"/>
            <a:r>
              <a:rPr lang="en-US" dirty="0"/>
              <a:t>1972 HP 35 calculator displace slide rule</a:t>
            </a:r>
          </a:p>
        </p:txBody>
      </p:sp>
      <p:sp>
        <p:nvSpPr>
          <p:cNvPr id="17" name="Rectangle 16">
            <a:extLst>
              <a:ext uri="{FF2B5EF4-FFF2-40B4-BE49-F238E27FC236}">
                <a16:creationId xmlns:a16="http://schemas.microsoft.com/office/drawing/2014/main" id="{5D8D4450-75A9-1034-4882-1EDDF93C3797}"/>
              </a:ext>
            </a:extLst>
          </p:cNvPr>
          <p:cNvSpPr/>
          <p:nvPr/>
        </p:nvSpPr>
        <p:spPr>
          <a:xfrm>
            <a:off x="1371600" y="3200400"/>
            <a:ext cx="6100762" cy="1657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12" name="Picture 11" descr="Diagram&#10;&#10;Description automatically generated">
            <a:extLst>
              <a:ext uri="{FF2B5EF4-FFF2-40B4-BE49-F238E27FC236}">
                <a16:creationId xmlns:a16="http://schemas.microsoft.com/office/drawing/2014/main" id="{3270C928-966F-B79F-F3C3-7B0347CB23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4560" y="3188031"/>
            <a:ext cx="4555796" cy="3416847"/>
          </a:xfrm>
          <a:prstGeom prst="rect">
            <a:avLst/>
          </a:prstGeom>
        </p:spPr>
      </p:pic>
    </p:spTree>
    <p:extLst>
      <p:ext uri="{BB962C8B-B14F-4D97-AF65-F5344CB8AC3E}">
        <p14:creationId xmlns:p14="http://schemas.microsoft.com/office/powerpoint/2010/main" val="366620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35.8|14.9"/>
</p:tagLst>
</file>

<file path=ppt/tags/tag2.xml><?xml version="1.0" encoding="utf-8"?>
<p:tagLst xmlns:a="http://schemas.openxmlformats.org/drawingml/2006/main" xmlns:r="http://schemas.openxmlformats.org/officeDocument/2006/relationships" xmlns:p="http://schemas.openxmlformats.org/presentationml/2006/main">
  <p:tag name="TIMING" val="|16.7|29.5|46.7|18.9|51"/>
</p:tagLst>
</file>

<file path=ppt/tags/tag3.xml><?xml version="1.0" encoding="utf-8"?>
<p:tagLst xmlns:a="http://schemas.openxmlformats.org/drawingml/2006/main" xmlns:r="http://schemas.openxmlformats.org/officeDocument/2006/relationships" xmlns:p="http://schemas.openxmlformats.org/presentationml/2006/main">
  <p:tag name="TIMING" val="|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ln>
              <a:solidFill>
                <a:schemeClr val="bg1"/>
              </a:solid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15301</TotalTime>
  <Words>1243</Words>
  <Application>Microsoft Office PowerPoint</Application>
  <PresentationFormat>On-screen Show (4:3)</PresentationFormat>
  <Paragraphs>133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Office Theme</vt:lpstr>
      <vt:lpstr>A Century of Remote IONOSPHERIC “RADIO” Diagnostics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Mizuno</dc:creator>
  <cp:lastModifiedBy>Charles Rino</cp:lastModifiedBy>
  <cp:revision>425</cp:revision>
  <cp:lastPrinted>2013-05-09T16:48:08Z</cp:lastPrinted>
  <dcterms:created xsi:type="dcterms:W3CDTF">1601-01-01T00:00:00Z</dcterms:created>
  <dcterms:modified xsi:type="dcterms:W3CDTF">2022-07-27T18:42:07Z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