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2"/>
  </p:notesMasterIdLst>
  <p:sldIdLst>
    <p:sldId id="260" r:id="rId2"/>
    <p:sldId id="256" r:id="rId3"/>
    <p:sldId id="297" r:id="rId4"/>
    <p:sldId id="286" r:id="rId5"/>
    <p:sldId id="291" r:id="rId6"/>
    <p:sldId id="292" r:id="rId7"/>
    <p:sldId id="293" r:id="rId8"/>
    <p:sldId id="296" r:id="rId9"/>
    <p:sldId id="295" r:id="rId10"/>
    <p:sldId id="290" r:id="rId1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D29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0660" autoAdjust="0"/>
  </p:normalViewPr>
  <p:slideViewPr>
    <p:cSldViewPr>
      <p:cViewPr varScale="1">
        <p:scale>
          <a:sx n="107" d="100"/>
          <a:sy n="107" d="100"/>
        </p:scale>
        <p:origin x="924" y="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13C2F-2E91-4E75-93DC-ACFF1E5210C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97BB9-6974-48F4-92BF-C3B56DED0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75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97BB9-6974-48F4-92BF-C3B56DED03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84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DA93F-9927-1236-A3A2-B6BC70144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C737C8-B4FB-0143-B904-C0FFD514B3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7FF3C0-AEDC-8498-4B3F-C0D88285DB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4CBD87-6B03-68B7-DDF7-75A22D90C4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97BB9-6974-48F4-92BF-C3B56DED03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51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97BB9-6974-48F4-92BF-C3B56DED03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62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F1C64-0463-C481-E1F5-F494F0100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C48E4C-CECD-5BA5-4C3B-53F7E0367E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77C6DD-2507-5E46-A8FD-FF24522CE5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F63F1F-7825-2BF2-21CE-AF67B50679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97BB9-6974-48F4-92BF-C3B56DED03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08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0B985-43B4-C396-E3B4-070E7F8C1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02ACFD-119D-6A3A-51F2-8DF8ADEDB6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086E3C-70F0-58C3-C152-B9F9866641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2B7409-BC08-A7FF-F6EF-57D42EE58C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97BB9-6974-48F4-92BF-C3B56DED03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05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F465C-A872-3E6F-2C04-EEB60BA76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4DDCFF-547F-97D3-36E7-2ED5820B1D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F151B1-6BF5-9A5C-E674-41C9A92EA8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73E61-51A4-7464-DFA4-CBDAC0987B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97BB9-6974-48F4-92BF-C3B56DED03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2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15E85D-1264-5187-68D8-845C2AF1B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F2C1B0-EEB9-509E-B763-59771ABA25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9359F0-00E3-E13F-4DCD-30D9D297D8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123822-F16C-00B3-7124-4E4617ECCD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97BB9-6974-48F4-92BF-C3B56DED03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36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7320B-3830-E539-74C4-D4F625E51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7B514C-D2E8-976B-9DCE-DB8BE6F7C8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16C789-4D83-820E-1365-0D0D826851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70BF13-C5E9-7E0D-3C2E-2B8E42E420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97BB9-6974-48F4-92BF-C3B56DED03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66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B7C06-F2EA-0F78-7779-DD930CF9D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BA8B33-E6B6-45D9-086C-92416BD10D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61582C-6C15-BFB2-EFFA-DD844CE257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153C51-4A26-70B8-8AEB-84370CF7A3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97BB9-6974-48F4-92BF-C3B56DED03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37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74616-60EA-4932-B8CA-96B55BFDBE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3A5AF-5210-41D7-8AA4-B97BEBE5F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03896-6DC5-48E5-A6CF-2CE73B4A2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44A35-D9A1-4B4F-992B-E7CA16E9D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60D71-9628-4723-982C-03951AEBA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4FC36-7B4A-4952-B3E0-C9A808FE3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8E395-E1D2-448A-952E-61C5D786C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C05E5-4BB2-4076-9864-87034F0E0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2DC9B-1293-47C3-94F2-31B5EDF1F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CB0C0-E103-4F9C-AC8F-1258C9DB6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1651B-006B-4D2C-A7DF-4E1DD5604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F02F45D-166D-411C-A6F0-F29FDA659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.png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598025" y="816779"/>
            <a:ext cx="7620000" cy="1143000"/>
          </a:xfrm>
        </p:spPr>
        <p:txBody>
          <a:bodyPr/>
          <a:lstStyle/>
          <a:p>
            <a:br>
              <a:rPr lang="en-US" dirty="0"/>
            </a:br>
            <a:r>
              <a:rPr lang="en-US" sz="1600" b="1" dirty="0"/>
              <a:t> </a:t>
            </a:r>
            <a:r>
              <a:rPr lang="en-US" sz="2400" b="1" dirty="0"/>
              <a:t>Extreme Scintillation Observed During the May 24 Geomagnetic Storm 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1600" dirty="0"/>
              <a:t> </a:t>
            </a:r>
            <a:endParaRPr lang="en-US" dirty="0"/>
          </a:p>
        </p:txBody>
      </p:sp>
      <p:sp>
        <p:nvSpPr>
          <p:cNvPr id="2053" name="Text Box 10"/>
          <p:cNvSpPr txBox="1">
            <a:spLocks noChangeArrowheads="1"/>
          </p:cNvSpPr>
          <p:nvPr/>
        </p:nvSpPr>
        <p:spPr bwMode="auto">
          <a:xfrm>
            <a:off x="5257800" y="4823378"/>
            <a:ext cx="3657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800000"/>
                </a:solidFill>
              </a:rPr>
              <a:t>November 11, 2025</a:t>
            </a:r>
          </a:p>
        </p:txBody>
      </p:sp>
      <p:pic>
        <p:nvPicPr>
          <p:cNvPr id="2054" name="Picture 9" descr="isr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156075"/>
            <a:ext cx="5029200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85F41-9157-4FD9-A24E-2D8C2F6D1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74616-60EA-4932-B8CA-96B55BFDBE5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F2E539-B35F-F056-3CA7-32407184CFB1}"/>
              </a:ext>
            </a:extLst>
          </p:cNvPr>
          <p:cNvSpPr txBox="1"/>
          <p:nvPr/>
        </p:nvSpPr>
        <p:spPr>
          <a:xfrm>
            <a:off x="1752600" y="1993136"/>
            <a:ext cx="5181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800" b="1" dirty="0">
                <a:latin typeface="+mj-lt"/>
              </a:rPr>
              <a:t>by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b="1" dirty="0">
                <a:latin typeface="+mj-lt"/>
              </a:rPr>
              <a:t>Charles Rino, Luca Spogli, Charles Carrano, Theadore </a:t>
            </a:r>
            <a:r>
              <a:rPr lang="en-US" b="1" dirty="0"/>
              <a:t>Beach</a:t>
            </a:r>
            <a:r>
              <a:rPr lang="en-US" sz="1800" b="1" dirty="0">
                <a:latin typeface="+mj-lt"/>
              </a:rPr>
              <a:t>, and Dmytro </a:t>
            </a:r>
            <a:r>
              <a:rPr lang="en-US" sz="1800" b="1" dirty="0" err="1">
                <a:latin typeface="+mj-lt"/>
              </a:rPr>
              <a:t>Vasylyev</a:t>
            </a:r>
            <a:r>
              <a:rPr lang="en-US" sz="1800" b="1" dirty="0">
                <a:latin typeface="+mj-lt"/>
              </a:rPr>
              <a:t>, Keith Groves</a:t>
            </a:r>
            <a:endParaRPr lang="en-US" sz="1800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23BED-3538-1D0E-E423-15FA70D31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isr_logo.png">
            <a:extLst>
              <a:ext uri="{FF2B5EF4-FFF2-40B4-BE49-F238E27FC236}">
                <a16:creationId xmlns:a16="http://schemas.microsoft.com/office/drawing/2014/main" id="{D248BA26-B3B7-584B-0C0A-30B27458D73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9041" r="-4317" b="30000"/>
          <a:stretch>
            <a:fillRect/>
          </a:stretch>
        </p:blipFill>
        <p:spPr bwMode="auto">
          <a:xfrm>
            <a:off x="304800" y="247650"/>
            <a:ext cx="1905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6">
            <a:extLst>
              <a:ext uri="{FF2B5EF4-FFF2-40B4-BE49-F238E27FC236}">
                <a16:creationId xmlns:a16="http://schemas.microsoft.com/office/drawing/2014/main" id="{411A165A-D386-1A4B-D815-88DD9D907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854075"/>
            <a:ext cx="8077200" cy="6350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50000">
                <a:srgbClr val="D29600"/>
              </a:gs>
              <a:gs pos="100000">
                <a:srgbClr val="8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F9516C1-5173-A759-33C0-648E7BC288BF}"/>
              </a:ext>
            </a:extLst>
          </p:cNvPr>
          <p:cNvCxnSpPr/>
          <p:nvPr/>
        </p:nvCxnSpPr>
        <p:spPr>
          <a:xfrm>
            <a:off x="514350" y="944563"/>
            <a:ext cx="80772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136A8DD-2225-A6EB-116F-6E9055934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76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E08E52-99A6-DC46-7E28-89D4D6309F33}"/>
              </a:ext>
            </a:extLst>
          </p:cNvPr>
          <p:cNvSpPr txBox="1"/>
          <p:nvPr/>
        </p:nvSpPr>
        <p:spPr>
          <a:xfrm>
            <a:off x="2310912" y="255292"/>
            <a:ext cx="4347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EPB SDF Analysis Summary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608B1484-04A9-DBBC-1E86-F979DF7DD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2DC9B-1293-47C3-94F2-31B5EDF1F0C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4B9246-C6D8-093C-9FB7-7A4F0F418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1541277"/>
            <a:ext cx="3247049" cy="24533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7FA116-A0F9-F8FC-3E36-5E33D41510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0690" y="1624289"/>
            <a:ext cx="3049735" cy="22873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6F8F433-6A02-2FDA-D473-539081B37C77}"/>
              </a:ext>
            </a:extLst>
          </p:cNvPr>
          <p:cNvSpPr txBox="1"/>
          <p:nvPr/>
        </p:nvSpPr>
        <p:spPr>
          <a:xfrm>
            <a:off x="3988915" y="1052596"/>
            <a:ext cx="9765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/>
              <a:t>IPE</a:t>
            </a:r>
          </a:p>
          <a:p>
            <a:pPr algn="ctr"/>
            <a:r>
              <a:rPr lang="en-US" sz="1500" b="1" dirty="0"/>
              <a:t>Analysis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634C699-EC1D-5603-5C02-5FAD7AD40B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5634" y="3911590"/>
            <a:ext cx="3212142" cy="240910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16F6604-C04B-C1F2-61D3-EEF9307AEF1A}"/>
              </a:ext>
            </a:extLst>
          </p:cNvPr>
          <p:cNvGrpSpPr/>
          <p:nvPr/>
        </p:nvGrpSpPr>
        <p:grpSpPr>
          <a:xfrm>
            <a:off x="4339097" y="3911590"/>
            <a:ext cx="3692649" cy="2565410"/>
            <a:chOff x="5337992" y="3326769"/>
            <a:chExt cx="4923532" cy="342054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0E5E71C-8E2A-9C80-099C-A027569C6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34330" y="3326769"/>
              <a:ext cx="4527194" cy="3420547"/>
            </a:xfrm>
            <a:prstGeom prst="rect">
              <a:avLst/>
            </a:prstGeom>
          </p:spPr>
        </p:pic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584C2DE0-EF84-92ED-10C6-E3E9469A742F}"/>
                </a:ext>
              </a:extLst>
            </p:cNvPr>
            <p:cNvSpPr/>
            <p:nvPr/>
          </p:nvSpPr>
          <p:spPr>
            <a:xfrm>
              <a:off x="5337992" y="4645572"/>
              <a:ext cx="613103" cy="33633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702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isr_logo.png"/>
          <p:cNvPicPr>
            <a:picLocks noChangeAspect="1"/>
          </p:cNvPicPr>
          <p:nvPr/>
        </p:nvPicPr>
        <p:blipFill>
          <a:blip r:embed="rId3" cstate="print"/>
          <a:srcRect t="9041" r="-4317" b="30000"/>
          <a:stretch>
            <a:fillRect/>
          </a:stretch>
        </p:blipFill>
        <p:spPr bwMode="auto">
          <a:xfrm>
            <a:off x="304800" y="247650"/>
            <a:ext cx="1905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514350" y="854075"/>
            <a:ext cx="8077200" cy="6350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50000">
                <a:srgbClr val="D29600"/>
              </a:gs>
              <a:gs pos="100000">
                <a:srgbClr val="8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14350" y="944563"/>
            <a:ext cx="80772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76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DD2277-5D3D-442F-8525-0638C8D462BE}"/>
              </a:ext>
            </a:extLst>
          </p:cNvPr>
          <p:cNvSpPr txBox="1"/>
          <p:nvPr/>
        </p:nvSpPr>
        <p:spPr>
          <a:xfrm>
            <a:off x="3494629" y="290016"/>
            <a:ext cx="1980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Background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2898B244-AB17-4763-9AB9-78F9005C8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2DC9B-1293-47C3-94F2-31B5EDF1F0C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9AAB48-BA20-DB15-EDE9-D70C0C3EE685}"/>
              </a:ext>
            </a:extLst>
          </p:cNvPr>
          <p:cNvSpPr txBox="1"/>
          <p:nvPr/>
        </p:nvSpPr>
        <p:spPr>
          <a:xfrm>
            <a:off x="644039" y="914400"/>
            <a:ext cx="76812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Scintillation is caused by propagation through stochastic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electron density</a:t>
            </a:r>
            <a:r>
              <a:rPr lang="en-US" sz="2000" dirty="0"/>
              <a:t> structure spanning scales from tens of kilometers to hundreds of meters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Electron density</a:t>
            </a:r>
            <a:r>
              <a:rPr lang="en-US" sz="2000" dirty="0"/>
              <a:t> enters scintillation theory formally via  frequency-dependent path integrals with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phase</a:t>
            </a:r>
            <a:r>
              <a:rPr lang="en-US" sz="2000" dirty="0"/>
              <a:t> units </a:t>
            </a:r>
            <a:r>
              <a:rPr lang="en-US" sz="2000" i="1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D30F24-DFBD-9B2C-0DC5-39877C2A7ED8}"/>
              </a:ext>
            </a:extLst>
          </p:cNvPr>
          <p:cNvSpPr/>
          <p:nvPr/>
        </p:nvSpPr>
        <p:spPr>
          <a:xfrm>
            <a:off x="5943600" y="5029200"/>
            <a:ext cx="1600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2C8762F-B24B-56B6-14C5-2E1797534F18}"/>
              </a:ext>
            </a:extLst>
          </p:cNvPr>
          <p:cNvGrpSpPr/>
          <p:nvPr/>
        </p:nvGrpSpPr>
        <p:grpSpPr>
          <a:xfrm>
            <a:off x="639557" y="2514600"/>
            <a:ext cx="3570686" cy="3105851"/>
            <a:chOff x="346890" y="1923346"/>
            <a:chExt cx="3570686" cy="310585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9F1C731-3C87-AE3A-2D05-1D17484878EB}"/>
                </a:ext>
              </a:extLst>
            </p:cNvPr>
            <p:cNvGrpSpPr/>
            <p:nvPr/>
          </p:nvGrpSpPr>
          <p:grpSpPr>
            <a:xfrm>
              <a:off x="491938" y="1923346"/>
              <a:ext cx="3181679" cy="1224362"/>
              <a:chOff x="376072" y="1749777"/>
              <a:chExt cx="3181679" cy="1224362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36B90733-2F9A-82B1-A3C1-B03CD35E98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6072" y="2224045"/>
                <a:ext cx="3181679" cy="750094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B4AB011-8ADF-0D2B-4FA6-89FC679270D2}"/>
                  </a:ext>
                </a:extLst>
              </p:cNvPr>
              <p:cNvSpPr txBox="1"/>
              <p:nvPr/>
            </p:nvSpPr>
            <p:spPr>
              <a:xfrm>
                <a:off x="685800" y="1749777"/>
                <a:ext cx="27751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4-parameter SDF model</a:t>
                </a: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8C0ECEC-1179-E8A1-B903-5362C31E8F0C}"/>
                </a:ext>
              </a:extLst>
            </p:cNvPr>
            <p:cNvSpPr/>
            <p:nvPr/>
          </p:nvSpPr>
          <p:spPr>
            <a:xfrm>
              <a:off x="346890" y="2350224"/>
              <a:ext cx="3570686" cy="267897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2803EEA-5BCB-D36C-B7FF-C88A1234B3E3}"/>
                </a:ext>
              </a:extLst>
            </p:cNvPr>
            <p:cNvSpPr txBox="1"/>
            <p:nvPr/>
          </p:nvSpPr>
          <p:spPr>
            <a:xfrm>
              <a:off x="3388701" y="3244408"/>
              <a:ext cx="5134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</a:rPr>
                <a:t>3D</a:t>
              </a:r>
            </a:p>
          </p:txBody>
        </p:sp>
        <p:pic>
          <p:nvPicPr>
            <p:cNvPr id="12" name="Picture 11" descr="A black and white image of a couple of letters">
              <a:extLst>
                <a:ext uri="{FF2B5EF4-FFF2-40B4-BE49-F238E27FC236}">
                  <a16:creationId xmlns:a16="http://schemas.microsoft.com/office/drawing/2014/main" id="{3A4B317F-A952-429B-A1A2-7103D4C37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961" y="3499715"/>
              <a:ext cx="2504104" cy="880475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B707200-4BC7-9C03-47CB-7E832411CB46}"/>
              </a:ext>
            </a:extLst>
          </p:cNvPr>
          <p:cNvGrpSpPr/>
          <p:nvPr/>
        </p:nvGrpSpPr>
        <p:grpSpPr>
          <a:xfrm>
            <a:off x="4455114" y="2495251"/>
            <a:ext cx="3875486" cy="3143549"/>
            <a:chOff x="4201714" y="1897624"/>
            <a:chExt cx="3875486" cy="3143549"/>
          </a:xfrm>
        </p:grpSpPr>
        <p:pic>
          <p:nvPicPr>
            <p:cNvPr id="36" name="Picture 35" descr="A black text on a white background">
              <a:extLst>
                <a:ext uri="{FF2B5EF4-FFF2-40B4-BE49-F238E27FC236}">
                  <a16:creationId xmlns:a16="http://schemas.microsoft.com/office/drawing/2014/main" id="{28CF7501-1B52-8877-8ABA-EAFEFBC7A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2450" y="3822198"/>
              <a:ext cx="3524250" cy="1218975"/>
            </a:xfrm>
            <a:prstGeom prst="rect">
              <a:avLst/>
            </a:prstGeom>
          </p:spPr>
        </p:pic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F874D7F-AF4D-BD74-3E30-8BA0300D459A}"/>
                </a:ext>
              </a:extLst>
            </p:cNvPr>
            <p:cNvGrpSpPr/>
            <p:nvPr/>
          </p:nvGrpSpPr>
          <p:grpSpPr>
            <a:xfrm>
              <a:off x="4201714" y="1897624"/>
              <a:ext cx="3875486" cy="3143549"/>
              <a:chOff x="4201714" y="1897624"/>
              <a:chExt cx="3875486" cy="3143549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2EA47BCA-E106-C09A-C40F-BCCB08E6D7D4}"/>
                  </a:ext>
                </a:extLst>
              </p:cNvPr>
              <p:cNvGrpSpPr/>
              <p:nvPr/>
            </p:nvGrpSpPr>
            <p:grpSpPr>
              <a:xfrm>
                <a:off x="4267200" y="1897624"/>
                <a:ext cx="3714750" cy="1587157"/>
                <a:chOff x="4267200" y="1897624"/>
                <a:chExt cx="3714750" cy="1587157"/>
              </a:xfrm>
            </p:grpSpPr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0B26EF1-92A0-4503-8E17-F54CC438C831}"/>
                    </a:ext>
                  </a:extLst>
                </p:cNvPr>
                <p:cNvSpPr txBox="1"/>
                <p:nvPr/>
              </p:nvSpPr>
              <p:spPr>
                <a:xfrm>
                  <a:off x="4484645" y="1897624"/>
                  <a:ext cx="331372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Path Integration Diagnostics</a:t>
                  </a:r>
                </a:p>
              </p:txBody>
            </p:sp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A588AF47-2156-BD6C-9569-BE9A7D4C48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67200" y="2438400"/>
                  <a:ext cx="3714750" cy="400050"/>
                </a:xfrm>
                <a:prstGeom prst="rect">
                  <a:avLst/>
                </a:prstGeom>
              </p:spPr>
            </p:pic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232C325-3C45-97E9-988E-F9EECFF1612D}"/>
                    </a:ext>
                  </a:extLst>
                </p:cNvPr>
                <p:cNvSpPr txBox="1"/>
                <p:nvPr/>
              </p:nvSpPr>
              <p:spPr>
                <a:xfrm>
                  <a:off x="5029200" y="2838450"/>
                  <a:ext cx="197671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>
                      <a:solidFill>
                        <a:srgbClr val="FF0000"/>
                      </a:solidFill>
                    </a:rPr>
                    <a:t>Observable</a:t>
                  </a:r>
                </a:p>
                <a:p>
                  <a:pPr algn="ctr"/>
                  <a:r>
                    <a:rPr lang="en-US" sz="1200" b="1" dirty="0">
                      <a:solidFill>
                        <a:srgbClr val="FF0000"/>
                      </a:solidFill>
                    </a:rPr>
                    <a:t>1D Projection</a:t>
                  </a:r>
                </a:p>
                <a:p>
                  <a:pPr algn="ctr"/>
                  <a:r>
                    <a:rPr lang="en-US" sz="1200" b="1" dirty="0">
                      <a:solidFill>
                        <a:srgbClr val="FF0000"/>
                      </a:solidFill>
                    </a:rPr>
                    <a:t>&lt;= z invariant</a:t>
                  </a:r>
                </a:p>
              </p:txBody>
            </p:sp>
          </p:grp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2658EA7-578D-922D-8352-6D0D50415726}"/>
                  </a:ext>
                </a:extLst>
              </p:cNvPr>
              <p:cNvSpPr/>
              <p:nvPr/>
            </p:nvSpPr>
            <p:spPr>
              <a:xfrm>
                <a:off x="4201714" y="2362200"/>
                <a:ext cx="3875486" cy="267897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6AAA040-3252-0A3A-F765-35AEE54751F5}"/>
                  </a:ext>
                </a:extLst>
              </p:cNvPr>
              <p:cNvSpPr txBox="1"/>
              <p:nvPr/>
            </p:nvSpPr>
            <p:spPr>
              <a:xfrm>
                <a:off x="7487588" y="3124200"/>
                <a:ext cx="5134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FF0000"/>
                    </a:solidFill>
                  </a:rPr>
                  <a:t>1D</a:t>
                </a: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C8B51B5-56FF-744A-BE70-1A1A6DC523AA}"/>
              </a:ext>
            </a:extLst>
          </p:cNvPr>
          <p:cNvGrpSpPr/>
          <p:nvPr/>
        </p:nvGrpSpPr>
        <p:grpSpPr>
          <a:xfrm>
            <a:off x="5601937" y="4460865"/>
            <a:ext cx="2194740" cy="738664"/>
            <a:chOff x="1234260" y="2385536"/>
            <a:chExt cx="2194740" cy="73866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9ED1947-E9C5-A1BA-7D1D-2E37BF933CD3}"/>
                </a:ext>
              </a:extLst>
            </p:cNvPr>
            <p:cNvSpPr txBox="1"/>
            <p:nvPr/>
          </p:nvSpPr>
          <p:spPr>
            <a:xfrm>
              <a:off x="1234260" y="2614136"/>
              <a:ext cx="1373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9C8D743-3BEC-9841-9027-799E2F9A963C}"/>
                </a:ext>
              </a:extLst>
            </p:cNvPr>
            <p:cNvSpPr txBox="1"/>
            <p:nvPr/>
          </p:nvSpPr>
          <p:spPr>
            <a:xfrm>
              <a:off x="2605860" y="2385536"/>
              <a:ext cx="1373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E330198-377E-B110-BB46-6581AE5FEE0B}"/>
                </a:ext>
              </a:extLst>
            </p:cNvPr>
            <p:cNvSpPr txBox="1"/>
            <p:nvPr/>
          </p:nvSpPr>
          <p:spPr>
            <a:xfrm>
              <a:off x="2667000" y="2754868"/>
              <a:ext cx="1373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92E5075-396C-28CE-5A8F-8488AB674D3B}"/>
                </a:ext>
              </a:extLst>
            </p:cNvPr>
            <p:cNvSpPr txBox="1"/>
            <p:nvPr/>
          </p:nvSpPr>
          <p:spPr>
            <a:xfrm>
              <a:off x="3291660" y="2450068"/>
              <a:ext cx="1373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71B29EC-3875-A119-6EAF-177DC903A5A1}"/>
              </a:ext>
            </a:extLst>
          </p:cNvPr>
          <p:cNvSpPr txBox="1"/>
          <p:nvPr/>
        </p:nvSpPr>
        <p:spPr>
          <a:xfrm>
            <a:off x="2524983" y="5715000"/>
            <a:ext cx="36472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Structure characterization &lt;=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 coordinate system reference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4 structure parameters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676E2-784D-5AEC-E727-35C056033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isr_logo.png">
            <a:extLst>
              <a:ext uri="{FF2B5EF4-FFF2-40B4-BE49-F238E27FC236}">
                <a16:creationId xmlns:a16="http://schemas.microsoft.com/office/drawing/2014/main" id="{5E57972C-40EF-5152-4DE2-783B8FF6886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9041" r="-4317" b="30000"/>
          <a:stretch>
            <a:fillRect/>
          </a:stretch>
        </p:blipFill>
        <p:spPr bwMode="auto">
          <a:xfrm>
            <a:off x="304800" y="247650"/>
            <a:ext cx="1905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6">
            <a:extLst>
              <a:ext uri="{FF2B5EF4-FFF2-40B4-BE49-F238E27FC236}">
                <a16:creationId xmlns:a16="http://schemas.microsoft.com/office/drawing/2014/main" id="{105A1584-15C3-D454-D14D-AEC8B9755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854075"/>
            <a:ext cx="8077200" cy="6350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50000">
                <a:srgbClr val="D29600"/>
              </a:gs>
              <a:gs pos="100000">
                <a:srgbClr val="8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D8DD4CA-9777-AB24-FBCA-AB274C8FD70E}"/>
              </a:ext>
            </a:extLst>
          </p:cNvPr>
          <p:cNvCxnSpPr/>
          <p:nvPr/>
        </p:nvCxnSpPr>
        <p:spPr>
          <a:xfrm>
            <a:off x="514350" y="944563"/>
            <a:ext cx="80772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1DF15E5-C94A-80EE-F8FA-A9CE09183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76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102A1C-FC8E-56BD-E0E1-F1A0913F4861}"/>
              </a:ext>
            </a:extLst>
          </p:cNvPr>
          <p:cNvSpPr txBox="1"/>
          <p:nvPr/>
        </p:nvSpPr>
        <p:spPr>
          <a:xfrm>
            <a:off x="3494629" y="290016"/>
            <a:ext cx="1980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Background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9D20C33D-6B66-2C45-E203-ECAF7A329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2DC9B-1293-47C3-94F2-31B5EDF1F0C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4B5C2A-AB89-25BD-6C4E-CC509E22299B}"/>
              </a:ext>
            </a:extLst>
          </p:cNvPr>
          <p:cNvSpPr txBox="1"/>
          <p:nvPr/>
        </p:nvSpPr>
        <p:spPr>
          <a:xfrm>
            <a:off x="514350" y="1133055"/>
            <a:ext cx="768121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 rigorous theory of scintillation connects observable complex field moments via first-order differential equations to combinations of structure functions, which are formally variances of 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path-integrated phase differences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Because of the computational demands of integrating the complex field moment equations diagnostic measurements rely on either 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weak-scintillation theory </a:t>
            </a:r>
            <a:r>
              <a:rPr lang="en-US" sz="2000" dirty="0"/>
              <a:t>or 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multiple-phase-screen (MPS) simulations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common challenge is to accommodate </a:t>
            </a:r>
            <a:r>
              <a:rPr lang="en-US" sz="2000" dirty="0">
                <a:solidFill>
                  <a:srgbClr val="FF0000"/>
                </a:solidFill>
              </a:rPr>
              <a:t>or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mitigate</a:t>
            </a:r>
            <a:r>
              <a:rPr lang="en-US" sz="2000" dirty="0"/>
              <a:t>     diffraction effects that distort the path-integral structure relation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717EE3-4AC1-0385-1698-A5072D279696}"/>
              </a:ext>
            </a:extLst>
          </p:cNvPr>
          <p:cNvSpPr/>
          <p:nvPr/>
        </p:nvSpPr>
        <p:spPr>
          <a:xfrm>
            <a:off x="5867400" y="3962400"/>
            <a:ext cx="1295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1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isr_logo.png"/>
          <p:cNvPicPr>
            <a:picLocks noChangeAspect="1"/>
          </p:cNvPicPr>
          <p:nvPr/>
        </p:nvPicPr>
        <p:blipFill>
          <a:blip r:embed="rId3" cstate="print"/>
          <a:srcRect t="9041" r="-4317" b="30000"/>
          <a:stretch>
            <a:fillRect/>
          </a:stretch>
        </p:blipFill>
        <p:spPr bwMode="auto">
          <a:xfrm>
            <a:off x="304800" y="247650"/>
            <a:ext cx="1905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514350" y="854075"/>
            <a:ext cx="8077200" cy="6350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50000">
                <a:srgbClr val="D29600"/>
              </a:gs>
              <a:gs pos="100000">
                <a:srgbClr val="8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14350" y="944563"/>
            <a:ext cx="80772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76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DD2277-5D3D-442F-8525-0638C8D462BE}"/>
              </a:ext>
            </a:extLst>
          </p:cNvPr>
          <p:cNvSpPr txBox="1"/>
          <p:nvPr/>
        </p:nvSpPr>
        <p:spPr>
          <a:xfrm>
            <a:off x="2716550" y="192507"/>
            <a:ext cx="3672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Extreme L-Band Scintillation</a:t>
            </a:r>
          </a:p>
          <a:p>
            <a:pPr algn="ctr"/>
            <a:r>
              <a:rPr lang="en-US" sz="2000" b="1" dirty="0"/>
              <a:t>Simulation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2898B244-AB17-4763-9AB9-78F9005C8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2DC9B-1293-47C3-94F2-31B5EDF1F0C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4" name="Picture 3" descr="A graph of a graph">
            <a:extLst>
              <a:ext uri="{FF2B5EF4-FFF2-40B4-BE49-F238E27FC236}">
                <a16:creationId xmlns:a16="http://schemas.microsoft.com/office/drawing/2014/main" id="{F8A69972-E5FB-74D3-7A86-139BAF9F57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76600"/>
            <a:ext cx="4190666" cy="3143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AA6A48D-6E70-430A-D206-079DED28A72A}"/>
              </a:ext>
            </a:extLst>
          </p:cNvPr>
          <p:cNvGrpSpPr/>
          <p:nvPr/>
        </p:nvGrpSpPr>
        <p:grpSpPr>
          <a:xfrm>
            <a:off x="2514600" y="1196181"/>
            <a:ext cx="4423306" cy="2027283"/>
            <a:chOff x="2514600" y="1196181"/>
            <a:chExt cx="4423306" cy="202728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9E0C63B-0369-6DED-8F34-94507BAB4CC7}"/>
                </a:ext>
              </a:extLst>
            </p:cNvPr>
            <p:cNvGrpSpPr/>
            <p:nvPr/>
          </p:nvGrpSpPr>
          <p:grpSpPr>
            <a:xfrm>
              <a:off x="2514600" y="1295400"/>
              <a:ext cx="3733800" cy="1782765"/>
              <a:chOff x="2057400" y="1683839"/>
              <a:chExt cx="3733800" cy="1782765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AC1449A-F292-7E70-E155-353AE5C50884}"/>
                  </a:ext>
                </a:extLst>
              </p:cNvPr>
              <p:cNvGrpSpPr/>
              <p:nvPr/>
            </p:nvGrpSpPr>
            <p:grpSpPr>
              <a:xfrm>
                <a:off x="2057400" y="1683839"/>
                <a:ext cx="3693461" cy="1782765"/>
                <a:chOff x="2133600" y="1199133"/>
                <a:chExt cx="3693461" cy="1782765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D200B1BD-F97C-4133-47D0-D923E81FB357}"/>
                    </a:ext>
                  </a:extLst>
                </p:cNvPr>
                <p:cNvGrpSpPr/>
                <p:nvPr/>
              </p:nvGrpSpPr>
              <p:grpSpPr>
                <a:xfrm>
                  <a:off x="2743200" y="1199133"/>
                  <a:ext cx="3083861" cy="1782765"/>
                  <a:chOff x="2514600" y="1054692"/>
                  <a:chExt cx="3083861" cy="1782765"/>
                </a:xfrm>
              </p:grpSpPr>
              <p:sp>
                <p:nvSpPr>
                  <p:cNvPr id="5" name="Rectangle 4">
                    <a:extLst>
                      <a:ext uri="{FF2B5EF4-FFF2-40B4-BE49-F238E27FC236}">
                        <a16:creationId xmlns:a16="http://schemas.microsoft.com/office/drawing/2014/main" id="{EDBA030E-0DDF-F43A-509C-8CF00498EBD6}"/>
                      </a:ext>
                    </a:extLst>
                  </p:cNvPr>
                  <p:cNvSpPr/>
                  <p:nvPr/>
                </p:nvSpPr>
                <p:spPr>
                  <a:xfrm>
                    <a:off x="2514600" y="1054693"/>
                    <a:ext cx="726141" cy="1782764"/>
                  </a:xfrm>
                  <a:prstGeom prst="rect">
                    <a:avLst/>
                  </a:prstGeom>
                  <a:blipFill>
                    <a:blip r:embed="rId6"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64179A67-53CF-3FF3-C5DC-6BFBA49BC0C2}"/>
                      </a:ext>
                    </a:extLst>
                  </p:cNvPr>
                  <p:cNvSpPr/>
                  <p:nvPr/>
                </p:nvSpPr>
                <p:spPr>
                  <a:xfrm>
                    <a:off x="3200400" y="1054692"/>
                    <a:ext cx="2398061" cy="178276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" name="Arrow: Striped Right 9">
                  <a:extLst>
                    <a:ext uri="{FF2B5EF4-FFF2-40B4-BE49-F238E27FC236}">
                      <a16:creationId xmlns:a16="http://schemas.microsoft.com/office/drawing/2014/main" id="{C2BAE1C5-72FA-209D-9132-3A37D0EF4DCF}"/>
                    </a:ext>
                  </a:extLst>
                </p:cNvPr>
                <p:cNvSpPr/>
                <p:nvPr/>
              </p:nvSpPr>
              <p:spPr>
                <a:xfrm>
                  <a:off x="2133600" y="1752600"/>
                  <a:ext cx="609600" cy="457193"/>
                </a:xfrm>
                <a:prstGeom prst="stripedRightArrow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BD81C48-552C-94A8-3E41-BECC2C43C6C0}"/>
                  </a:ext>
                </a:extLst>
              </p:cNvPr>
              <p:cNvSpPr txBox="1"/>
              <p:nvPr/>
            </p:nvSpPr>
            <p:spPr>
              <a:xfrm>
                <a:off x="2646828" y="2309118"/>
                <a:ext cx="72614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MPS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9B30EB6-B7C8-8BB6-1892-A9E0C0F68716}"/>
                  </a:ext>
                </a:extLst>
              </p:cNvPr>
              <p:cNvSpPr txBox="1"/>
              <p:nvPr/>
            </p:nvSpPr>
            <p:spPr>
              <a:xfrm>
                <a:off x="3792069" y="2328446"/>
                <a:ext cx="199913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FREE SPACE</a:t>
                </a:r>
              </a:p>
            </p:txBody>
          </p:sp>
        </p:grp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268D56A-9641-3DD5-A5CD-FD4D4455D3DB}"/>
                </a:ext>
              </a:extLst>
            </p:cNvPr>
            <p:cNvCxnSpPr/>
            <p:nvPr/>
          </p:nvCxnSpPr>
          <p:spPr>
            <a:xfrm>
              <a:off x="6263844" y="1196181"/>
              <a:ext cx="0" cy="19812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0" name="Object 19">
              <a:extLst>
                <a:ext uri="{FF2B5EF4-FFF2-40B4-BE49-F238E27FC236}">
                  <a16:creationId xmlns:a16="http://schemas.microsoft.com/office/drawing/2014/main" id="{03363F5B-B3A0-926A-D0A2-9B10CBD7DBF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18065082"/>
                </p:ext>
              </p:extLst>
            </p:nvPr>
          </p:nvGraphicFramePr>
          <p:xfrm>
            <a:off x="6379106" y="2994864"/>
            <a:ext cx="5588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558720" imgH="228600" progId="Equation.DSMT4">
                    <p:embed/>
                  </p:oleObj>
                </mc:Choice>
                <mc:Fallback>
                  <p:oleObj name="Equation" r:id="rId7" imgW="55872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379106" y="2994864"/>
                          <a:ext cx="5588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DC13FF8-360A-88B3-B0EE-6C0B55B69787}"/>
              </a:ext>
            </a:extLst>
          </p:cNvPr>
          <p:cNvGrpSpPr/>
          <p:nvPr/>
        </p:nvGrpSpPr>
        <p:grpSpPr>
          <a:xfrm>
            <a:off x="4114800" y="3276600"/>
            <a:ext cx="4644780" cy="3151611"/>
            <a:chOff x="4114800" y="3406588"/>
            <a:chExt cx="4644780" cy="3151611"/>
          </a:xfrm>
        </p:grpSpPr>
        <p:pic>
          <p:nvPicPr>
            <p:cNvPr id="7" name="Picture 6" descr="A graph of a graph with red lines and numbers&#10;&#10;AI-generated content may be incorrect.">
              <a:extLst>
                <a:ext uri="{FF2B5EF4-FFF2-40B4-BE49-F238E27FC236}">
                  <a16:creationId xmlns:a16="http://schemas.microsoft.com/office/drawing/2014/main" id="{32B9BD65-51A3-6033-3365-514BAD215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7432" y="3406588"/>
              <a:ext cx="4202148" cy="3151611"/>
            </a:xfrm>
            <a:prstGeom prst="rect">
              <a:avLst/>
            </a:prstGeom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7D33B66-BAF2-B85D-DD38-453EB952E683}"/>
                </a:ext>
              </a:extLst>
            </p:cNvPr>
            <p:cNvGrpSpPr/>
            <p:nvPr/>
          </p:nvGrpSpPr>
          <p:grpSpPr>
            <a:xfrm>
              <a:off x="4114800" y="5181600"/>
              <a:ext cx="685800" cy="990600"/>
              <a:chOff x="4114800" y="5181600"/>
              <a:chExt cx="685800" cy="990600"/>
            </a:xfrm>
          </p:grpSpPr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BBA0AF7A-5BA7-8455-6655-1C26BA1749FE}"/>
                  </a:ext>
                </a:extLst>
              </p:cNvPr>
              <p:cNvCxnSpPr/>
              <p:nvPr/>
            </p:nvCxnSpPr>
            <p:spPr>
              <a:xfrm flipV="1">
                <a:off x="4114800" y="5181600"/>
                <a:ext cx="685800" cy="3810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B70D921D-2C69-03FF-8C1E-D95EE756D8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4800" y="5745724"/>
                <a:ext cx="685800" cy="426476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3C20303-BAE4-B03E-14DD-77E96367CC68}"/>
              </a:ext>
            </a:extLst>
          </p:cNvPr>
          <p:cNvSpPr txBox="1"/>
          <p:nvPr/>
        </p:nvSpPr>
        <p:spPr>
          <a:xfrm>
            <a:off x="2014142" y="4709600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EPB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D9C9C4-3A81-024E-5B6B-A0E01F916A5D}"/>
              </a:ext>
            </a:extLst>
          </p:cNvPr>
          <p:cNvSpPr txBox="1"/>
          <p:nvPr/>
        </p:nvSpPr>
        <p:spPr>
          <a:xfrm>
            <a:off x="6270812" y="4678224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PPB</a:t>
            </a:r>
          </a:p>
        </p:txBody>
      </p:sp>
    </p:spTree>
    <p:extLst>
      <p:ext uri="{BB962C8B-B14F-4D97-AF65-F5344CB8AC3E}">
        <p14:creationId xmlns:p14="http://schemas.microsoft.com/office/powerpoint/2010/main" val="200123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F5BAE-43B8-5CC3-AD19-61025044A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isr_logo.png">
            <a:extLst>
              <a:ext uri="{FF2B5EF4-FFF2-40B4-BE49-F238E27FC236}">
                <a16:creationId xmlns:a16="http://schemas.microsoft.com/office/drawing/2014/main" id="{970CA9AB-75BA-140A-C0DF-BF3A92D61D2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9041" r="-4317" b="30000"/>
          <a:stretch>
            <a:fillRect/>
          </a:stretch>
        </p:blipFill>
        <p:spPr bwMode="auto">
          <a:xfrm>
            <a:off x="304800" y="247650"/>
            <a:ext cx="1905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6">
            <a:extLst>
              <a:ext uri="{FF2B5EF4-FFF2-40B4-BE49-F238E27FC236}">
                <a16:creationId xmlns:a16="http://schemas.microsoft.com/office/drawing/2014/main" id="{D3704A12-4492-50B6-C56B-CABB15AAA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854075"/>
            <a:ext cx="8077200" cy="6350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50000">
                <a:srgbClr val="D29600"/>
              </a:gs>
              <a:gs pos="100000">
                <a:srgbClr val="8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2AF44B-7B44-A55A-7843-5DFE65F35575}"/>
              </a:ext>
            </a:extLst>
          </p:cNvPr>
          <p:cNvCxnSpPr/>
          <p:nvPr/>
        </p:nvCxnSpPr>
        <p:spPr>
          <a:xfrm>
            <a:off x="514350" y="944563"/>
            <a:ext cx="80772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F771947-3281-6618-6B30-9F591BE1F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76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B17804-69C0-6A2F-52DF-34021EABCFD2}"/>
              </a:ext>
            </a:extLst>
          </p:cNvPr>
          <p:cNvSpPr txBox="1"/>
          <p:nvPr/>
        </p:nvSpPr>
        <p:spPr>
          <a:xfrm>
            <a:off x="3084268" y="255292"/>
            <a:ext cx="280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Back Propagation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92604BDA-2747-36C8-05C4-EC782E80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2DC9B-1293-47C3-94F2-31B5EDF1F0C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 descr="A screenshot of a graph&#10;&#10;AI-generated content may be incorrect.">
            <a:extLst>
              <a:ext uri="{FF2B5EF4-FFF2-40B4-BE49-F238E27FC236}">
                <a16:creationId xmlns:a16="http://schemas.microsoft.com/office/drawing/2014/main" id="{04AEB119-2AD9-6F08-B687-50D1278F8F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61" y="1105537"/>
            <a:ext cx="3600902" cy="2700677"/>
          </a:xfrm>
          <a:prstGeom prst="rect">
            <a:avLst/>
          </a:prstGeom>
        </p:spPr>
      </p:pic>
      <p:pic>
        <p:nvPicPr>
          <p:cNvPr id="9" name="Picture 8" descr="A collage of graphs and diagrams&#10;&#10;AI-generated content may be incorrect.">
            <a:extLst>
              <a:ext uri="{FF2B5EF4-FFF2-40B4-BE49-F238E27FC236}">
                <a16:creationId xmlns:a16="http://schemas.microsoft.com/office/drawing/2014/main" id="{4D964F1C-958E-663A-256B-9C2438D00E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60" y="3925187"/>
            <a:ext cx="3552097" cy="2664073"/>
          </a:xfrm>
          <a:prstGeom prst="rect">
            <a:avLst/>
          </a:prstGeom>
        </p:spPr>
      </p:pic>
      <p:pic>
        <p:nvPicPr>
          <p:cNvPr id="14" name="Picture 13" descr="A diagram of a graph&#10;&#10;AI-generated content may be incorrect.">
            <a:extLst>
              <a:ext uri="{FF2B5EF4-FFF2-40B4-BE49-F238E27FC236}">
                <a16:creationId xmlns:a16="http://schemas.microsoft.com/office/drawing/2014/main" id="{F83D1D2A-059A-009B-7270-D5AFF9B061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504" y="3762716"/>
            <a:ext cx="3719523" cy="2789643"/>
          </a:xfrm>
          <a:prstGeom prst="rect">
            <a:avLst/>
          </a:prstGeom>
        </p:spPr>
      </p:pic>
      <p:pic>
        <p:nvPicPr>
          <p:cNvPr id="16" name="Picture 15" descr="A graph of different types of data&#10;&#10;AI-generated content may be incorrect.">
            <a:extLst>
              <a:ext uri="{FF2B5EF4-FFF2-40B4-BE49-F238E27FC236}">
                <a16:creationId xmlns:a16="http://schemas.microsoft.com/office/drawing/2014/main" id="{4C86628F-E6C8-1003-B103-711CD2737F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504" y="1142749"/>
            <a:ext cx="3626202" cy="271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5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F2BD0-5AEA-6EB2-35BE-E03170AA9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isr_logo.png">
            <a:extLst>
              <a:ext uri="{FF2B5EF4-FFF2-40B4-BE49-F238E27FC236}">
                <a16:creationId xmlns:a16="http://schemas.microsoft.com/office/drawing/2014/main" id="{A750742F-6FF3-E65B-6528-540884C7B2A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9041" r="-4317" b="30000"/>
          <a:stretch>
            <a:fillRect/>
          </a:stretch>
        </p:blipFill>
        <p:spPr bwMode="auto">
          <a:xfrm>
            <a:off x="304800" y="247650"/>
            <a:ext cx="1905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6">
            <a:extLst>
              <a:ext uri="{FF2B5EF4-FFF2-40B4-BE49-F238E27FC236}">
                <a16:creationId xmlns:a16="http://schemas.microsoft.com/office/drawing/2014/main" id="{761C1FBA-2850-C860-530D-11863A82E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854075"/>
            <a:ext cx="8077200" cy="6350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50000">
                <a:srgbClr val="D29600"/>
              </a:gs>
              <a:gs pos="100000">
                <a:srgbClr val="8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8CA5C3-9598-6E6B-696D-DE6E45692CF4}"/>
              </a:ext>
            </a:extLst>
          </p:cNvPr>
          <p:cNvCxnSpPr/>
          <p:nvPr/>
        </p:nvCxnSpPr>
        <p:spPr>
          <a:xfrm>
            <a:off x="514350" y="944563"/>
            <a:ext cx="80772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C1FA7F2-3D7A-6ECE-6661-FB4F1339B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76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2C9444-5FC2-6894-0FB6-EC4E57C727FC}"/>
              </a:ext>
            </a:extLst>
          </p:cNvPr>
          <p:cNvSpPr txBox="1"/>
          <p:nvPr/>
        </p:nvSpPr>
        <p:spPr>
          <a:xfrm>
            <a:off x="2606916" y="76200"/>
            <a:ext cx="37176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Hong Kong</a:t>
            </a:r>
          </a:p>
          <a:p>
            <a:pPr algn="ctr"/>
            <a:r>
              <a:rPr lang="en-US" sz="2000" b="1" dirty="0"/>
              <a:t>BP-IPE Structure Parameters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79C65879-1E00-148C-8711-4728E0459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2DC9B-1293-47C3-94F2-31B5EDF1F0C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FAA6089-CC86-17B6-AEFC-B98469B3AF61}"/>
              </a:ext>
            </a:extLst>
          </p:cNvPr>
          <p:cNvGrpSpPr/>
          <p:nvPr/>
        </p:nvGrpSpPr>
        <p:grpSpPr>
          <a:xfrm>
            <a:off x="76200" y="1524000"/>
            <a:ext cx="3698928" cy="4939119"/>
            <a:chOff x="295835" y="1524000"/>
            <a:chExt cx="3698928" cy="4939119"/>
          </a:xfrm>
        </p:grpSpPr>
        <p:pic>
          <p:nvPicPr>
            <p:cNvPr id="8" name="Picture 7" descr="A group of red and blue dots&#10;&#10;AI-generated content may be incorrect.">
              <a:extLst>
                <a:ext uri="{FF2B5EF4-FFF2-40B4-BE49-F238E27FC236}">
                  <a16:creationId xmlns:a16="http://schemas.microsoft.com/office/drawing/2014/main" id="{B1CD2D7F-DE83-76B9-C8F3-8428F2E9B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35" y="1524000"/>
              <a:ext cx="3698928" cy="2774196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4B105B4-EF6E-AEC2-49A5-15374349B20D}"/>
                </a:ext>
              </a:extLst>
            </p:cNvPr>
            <p:cNvSpPr txBox="1"/>
            <p:nvPr/>
          </p:nvSpPr>
          <p:spPr>
            <a:xfrm>
              <a:off x="508051" y="4431794"/>
              <a:ext cx="3403496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“Significant” Scintillation Events</a:t>
              </a:r>
            </a:p>
            <a:p>
              <a:pPr algn="ctr"/>
              <a:r>
                <a:rPr lang="en-US" dirty="0"/>
                <a:t>October 2013 to July 2015</a:t>
              </a:r>
            </a:p>
            <a:p>
              <a:pPr algn="ctr"/>
              <a:r>
                <a:rPr lang="en-US" dirty="0"/>
                <a:t>1044 5-min Segments</a:t>
              </a:r>
            </a:p>
            <a:p>
              <a:pPr algn="ctr"/>
              <a:r>
                <a:rPr lang="en-US" dirty="0"/>
                <a:t>504 EPB     540 PPB</a:t>
              </a:r>
            </a:p>
            <a:p>
              <a:pPr algn="ctr"/>
              <a:r>
                <a:rPr lang="en-US" dirty="0"/>
                <a:t>61 ~ 1-hr+ Passes</a:t>
              </a:r>
            </a:p>
            <a:p>
              <a:pPr algn="ctr"/>
              <a:r>
                <a:rPr lang="en-US" dirty="0"/>
                <a:t>25 EPB &gt;60%</a:t>
              </a:r>
            </a:p>
            <a:p>
              <a:pPr algn="ctr"/>
              <a:r>
                <a:rPr lang="en-US" dirty="0"/>
                <a:t>20 PPB &gt;60%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9624265-98BB-1DA5-0B2E-C15AD9C99752}"/>
              </a:ext>
            </a:extLst>
          </p:cNvPr>
          <p:cNvGrpSpPr/>
          <p:nvPr/>
        </p:nvGrpSpPr>
        <p:grpSpPr>
          <a:xfrm>
            <a:off x="3886200" y="1143000"/>
            <a:ext cx="4237057" cy="1514254"/>
            <a:chOff x="4206071" y="1612914"/>
            <a:chExt cx="4237057" cy="1514254"/>
          </a:xfrm>
        </p:grpSpPr>
        <p:pic>
          <p:nvPicPr>
            <p:cNvPr id="5" name="Picture 4" descr="A group of black letters&#10;&#10;AI-generated content may be incorrect.">
              <a:extLst>
                <a:ext uri="{FF2B5EF4-FFF2-40B4-BE49-F238E27FC236}">
                  <a16:creationId xmlns:a16="http://schemas.microsoft.com/office/drawing/2014/main" id="{61F336C2-C145-EF6B-D30D-B8C0EB261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1616" y="2365689"/>
              <a:ext cx="2786689" cy="76147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D8D1A90-564C-EBFB-6A6E-EB70E0969AB8}"/>
                </a:ext>
              </a:extLst>
            </p:cNvPr>
            <p:cNvSpPr txBox="1"/>
            <p:nvPr/>
          </p:nvSpPr>
          <p:spPr>
            <a:xfrm>
              <a:off x="4206071" y="1612914"/>
              <a:ext cx="42370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Theory =&gt; universal strength parameter</a:t>
              </a:r>
            </a:p>
            <a:p>
              <a:r>
                <a:rPr lang="en-US" dirty="0"/>
                <a:t>should order scintillation intensity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61129CF-C120-7127-C3CA-754DEAE80514}"/>
              </a:ext>
            </a:extLst>
          </p:cNvPr>
          <p:cNvGrpSpPr/>
          <p:nvPr/>
        </p:nvGrpSpPr>
        <p:grpSpPr>
          <a:xfrm>
            <a:off x="4130815" y="2819400"/>
            <a:ext cx="3735527" cy="2801646"/>
            <a:chOff x="4304436" y="3197933"/>
            <a:chExt cx="3735527" cy="2801646"/>
          </a:xfrm>
        </p:grpSpPr>
        <p:pic>
          <p:nvPicPr>
            <p:cNvPr id="12" name="Picture 11" descr="A graph of red and blue dots&#10;&#10;AI-generated content may be incorrect.">
              <a:extLst>
                <a:ext uri="{FF2B5EF4-FFF2-40B4-BE49-F238E27FC236}">
                  <a16:creationId xmlns:a16="http://schemas.microsoft.com/office/drawing/2014/main" id="{F572A1F3-CFD7-BDC9-D762-4C02F1620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4436" y="3197933"/>
              <a:ext cx="3735527" cy="2801646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AC73864-45C1-54F8-F6F2-2929FCB252E0}"/>
                </a:ext>
              </a:extLst>
            </p:cNvPr>
            <p:cNvSpPr/>
            <p:nvPr/>
          </p:nvSpPr>
          <p:spPr>
            <a:xfrm>
              <a:off x="4953000" y="4601322"/>
              <a:ext cx="1219200" cy="351678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591BD91-1425-CBBC-E755-C91D9E406A0D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3657600"/>
              <a:ext cx="1600200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13640A4-00AE-FC96-536C-E7DC9A7DFE91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4495800"/>
              <a:ext cx="1600200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096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0825F-0B9C-F4A0-AE2C-FCC25E621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56941825-F308-1B14-F570-59A88ED6DC82}"/>
              </a:ext>
            </a:extLst>
          </p:cNvPr>
          <p:cNvGrpSpPr/>
          <p:nvPr/>
        </p:nvGrpSpPr>
        <p:grpSpPr>
          <a:xfrm>
            <a:off x="56787" y="3203306"/>
            <a:ext cx="6715976" cy="3576637"/>
            <a:chOff x="531537" y="3205163"/>
            <a:chExt cx="6715976" cy="3576637"/>
          </a:xfrm>
        </p:grpSpPr>
        <p:pic>
          <p:nvPicPr>
            <p:cNvPr id="24" name="Picture 23" descr="A map of the world&#10;&#10;AI-generated content may be incorrect.">
              <a:extLst>
                <a:ext uri="{FF2B5EF4-FFF2-40B4-BE49-F238E27FC236}">
                  <a16:creationId xmlns:a16="http://schemas.microsoft.com/office/drawing/2014/main" id="{F150D713-60A8-3A6A-583C-46021C89F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537" y="3404240"/>
              <a:ext cx="5791200" cy="3377559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73F5869-CC6D-0DA5-AE39-D1513E3DAF0E}"/>
                </a:ext>
              </a:extLst>
            </p:cNvPr>
            <p:cNvSpPr/>
            <p:nvPr/>
          </p:nvSpPr>
          <p:spPr>
            <a:xfrm>
              <a:off x="531537" y="3205163"/>
              <a:ext cx="2745063" cy="34853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76988FA-515F-2ADF-542A-5C8A829BAC6E}"/>
                </a:ext>
              </a:extLst>
            </p:cNvPr>
            <p:cNvSpPr/>
            <p:nvPr/>
          </p:nvSpPr>
          <p:spPr>
            <a:xfrm>
              <a:off x="2766362" y="3205163"/>
              <a:ext cx="3276986" cy="881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312FDCD-6D29-1624-43D8-E03271069139}"/>
                </a:ext>
              </a:extLst>
            </p:cNvPr>
            <p:cNvSpPr/>
            <p:nvPr/>
          </p:nvSpPr>
          <p:spPr>
            <a:xfrm>
              <a:off x="5397960" y="3312849"/>
              <a:ext cx="1849553" cy="32803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DEB7C90-FD31-1A74-EA1A-BA45D130E170}"/>
                </a:ext>
              </a:extLst>
            </p:cNvPr>
            <p:cNvSpPr/>
            <p:nvPr/>
          </p:nvSpPr>
          <p:spPr>
            <a:xfrm>
              <a:off x="2454044" y="5731868"/>
              <a:ext cx="3002479" cy="1049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BFD925A-87E6-D79B-18A7-3A0682393AA9}"/>
                </a:ext>
              </a:extLst>
            </p:cNvPr>
            <p:cNvCxnSpPr/>
            <p:nvPr/>
          </p:nvCxnSpPr>
          <p:spPr>
            <a:xfrm>
              <a:off x="3808137" y="4408778"/>
              <a:ext cx="152400" cy="22860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6BE12307-620E-2EBE-ECE8-E05095A01A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36737" y="4724400"/>
              <a:ext cx="152400" cy="22860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Star: 5 Points 41">
              <a:extLst>
                <a:ext uri="{FF2B5EF4-FFF2-40B4-BE49-F238E27FC236}">
                  <a16:creationId xmlns:a16="http://schemas.microsoft.com/office/drawing/2014/main" id="{9B84534D-9EF0-074B-C1DE-8F66D5998035}"/>
                </a:ext>
              </a:extLst>
            </p:cNvPr>
            <p:cNvSpPr/>
            <p:nvPr/>
          </p:nvSpPr>
          <p:spPr>
            <a:xfrm>
              <a:off x="5150877" y="4650057"/>
              <a:ext cx="124473" cy="123776"/>
            </a:xfrm>
            <a:prstGeom prst="star5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EEE93BC-5E8A-6C73-3C5D-388B1AF509B0}"/>
              </a:ext>
            </a:extLst>
          </p:cNvPr>
          <p:cNvGrpSpPr/>
          <p:nvPr/>
        </p:nvGrpSpPr>
        <p:grpSpPr>
          <a:xfrm>
            <a:off x="304800" y="76200"/>
            <a:ext cx="8286750" cy="868363"/>
            <a:chOff x="304800" y="76200"/>
            <a:chExt cx="8286750" cy="868363"/>
          </a:xfrm>
        </p:grpSpPr>
        <p:pic>
          <p:nvPicPr>
            <p:cNvPr id="3074" name="Picture 4" descr="isr_logo.png">
              <a:extLst>
                <a:ext uri="{FF2B5EF4-FFF2-40B4-BE49-F238E27FC236}">
                  <a16:creationId xmlns:a16="http://schemas.microsoft.com/office/drawing/2014/main" id="{603F2F12-1D43-3696-208A-4F6BF23C3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 t="9041" r="-4317" b="30000"/>
            <a:stretch>
              <a:fillRect/>
            </a:stretch>
          </p:blipFill>
          <p:spPr bwMode="auto">
            <a:xfrm>
              <a:off x="304800" y="247650"/>
              <a:ext cx="1905000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6" name="TextBox 6">
              <a:extLst>
                <a:ext uri="{FF2B5EF4-FFF2-40B4-BE49-F238E27FC236}">
                  <a16:creationId xmlns:a16="http://schemas.microsoft.com/office/drawing/2014/main" id="{053C0F54-4432-64A4-2910-40EDB5F07B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350" y="854075"/>
              <a:ext cx="8077200" cy="63500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D29600"/>
                </a:gs>
                <a:gs pos="100000">
                  <a:srgbClr val="80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3CDB922-D3FC-D900-E355-4305FC606FCB}"/>
                </a:ext>
              </a:extLst>
            </p:cNvPr>
            <p:cNvCxnSpPr/>
            <p:nvPr/>
          </p:nvCxnSpPr>
          <p:spPr>
            <a:xfrm>
              <a:off x="514350" y="944563"/>
              <a:ext cx="8077200" cy="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801D65D-3F86-A314-6EB8-B3060112AA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48600" y="76200"/>
              <a:ext cx="6858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39BE608-B4F6-695B-0F4A-6AF6651E7E15}"/>
                </a:ext>
              </a:extLst>
            </p:cNvPr>
            <p:cNvSpPr txBox="1"/>
            <p:nvPr/>
          </p:nvSpPr>
          <p:spPr>
            <a:xfrm>
              <a:off x="2606919" y="76200"/>
              <a:ext cx="37176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Milandi</a:t>
              </a:r>
              <a:r>
                <a:rPr lang="en-US" sz="2000" b="1" dirty="0"/>
                <a:t>-Lampedusa</a:t>
              </a:r>
            </a:p>
            <a:p>
              <a:pPr algn="ctr"/>
              <a:r>
                <a:rPr lang="en-US" sz="2000" b="1" dirty="0"/>
                <a:t>BP-IPE Structure Parameters</a:t>
              </a:r>
            </a:p>
          </p:txBody>
        </p:sp>
      </p:grp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BEFDFA48-B357-3955-3486-D9EB144EE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2DC9B-1293-47C3-94F2-31B5EDF1F0C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4F33827-F510-F807-6F26-9E3108BDDE6C}"/>
              </a:ext>
            </a:extLst>
          </p:cNvPr>
          <p:cNvGrpSpPr/>
          <p:nvPr/>
        </p:nvGrpSpPr>
        <p:grpSpPr>
          <a:xfrm>
            <a:off x="0" y="962492"/>
            <a:ext cx="3806755" cy="3156773"/>
            <a:chOff x="0" y="962492"/>
            <a:chExt cx="3806755" cy="3156773"/>
          </a:xfrm>
        </p:grpSpPr>
        <p:pic>
          <p:nvPicPr>
            <p:cNvPr id="10" name="Picture 9" descr="A diagram of red and blue circles&#10;&#10;AI-generated content may be incorrect.">
              <a:extLst>
                <a:ext uri="{FF2B5EF4-FFF2-40B4-BE49-F238E27FC236}">
                  <a16:creationId xmlns:a16="http://schemas.microsoft.com/office/drawing/2014/main" id="{A8C3D443-CADB-9023-E5AD-7FA744527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62492"/>
              <a:ext cx="3806755" cy="2855066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A85C208-486D-E99E-A75E-54DEE0885225}"/>
                </a:ext>
              </a:extLst>
            </p:cNvPr>
            <p:cNvSpPr txBox="1"/>
            <p:nvPr/>
          </p:nvSpPr>
          <p:spPr>
            <a:xfrm>
              <a:off x="990600" y="3657600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10 May 2024 </a:t>
              </a:r>
            </a:p>
            <a:p>
              <a:pPr algn="ctr"/>
              <a:r>
                <a:rPr lang="en-US" sz="1200" b="1" dirty="0"/>
                <a:t>Gannon Storm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7691AB0-4742-C007-C13E-663FB8584CFA}"/>
              </a:ext>
            </a:extLst>
          </p:cNvPr>
          <p:cNvGrpSpPr/>
          <p:nvPr/>
        </p:nvGrpSpPr>
        <p:grpSpPr>
          <a:xfrm>
            <a:off x="3485263" y="971552"/>
            <a:ext cx="3753737" cy="2954082"/>
            <a:chOff x="3485263" y="971552"/>
            <a:chExt cx="3753737" cy="2954082"/>
          </a:xfrm>
        </p:grpSpPr>
        <p:pic>
          <p:nvPicPr>
            <p:cNvPr id="15" name="Picture 14" descr="A graph of red and blue circles&#10;&#10;AI-generated content may be incorrect.">
              <a:extLst>
                <a:ext uri="{FF2B5EF4-FFF2-40B4-BE49-F238E27FC236}">
                  <a16:creationId xmlns:a16="http://schemas.microsoft.com/office/drawing/2014/main" id="{E7DB1A0F-A50D-0718-AA69-3BDAA6947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5263" y="971552"/>
              <a:ext cx="3753737" cy="2815303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0EB533A-9EB2-B3DD-24A7-F46369C13CC2}"/>
                </a:ext>
              </a:extLst>
            </p:cNvPr>
            <p:cNvSpPr txBox="1"/>
            <p:nvPr/>
          </p:nvSpPr>
          <p:spPr>
            <a:xfrm>
              <a:off x="4508506" y="3648635"/>
              <a:ext cx="1905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18 March 2019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B0B0681A-022C-67C5-1A19-52B8ADEA53AC}"/>
              </a:ext>
            </a:extLst>
          </p:cNvPr>
          <p:cNvSpPr txBox="1"/>
          <p:nvPr/>
        </p:nvSpPr>
        <p:spPr>
          <a:xfrm>
            <a:off x="5275133" y="4330831"/>
            <a:ext cx="37537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Remarkably similar structure patterns from southward (Lampedusa) and northward looking (</a:t>
            </a:r>
            <a:r>
              <a:rPr lang="en-US" sz="1400" b="1" dirty="0" err="1"/>
              <a:t>Malandi</a:t>
            </a:r>
            <a:r>
              <a:rPr lang="en-US" sz="1400" b="1" dirty="0"/>
              <a:t>) stations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Complete dominance of PPB structure  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288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132B3-AC4E-8315-4FA4-F5BE8B178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isr_logo.png">
            <a:extLst>
              <a:ext uri="{FF2B5EF4-FFF2-40B4-BE49-F238E27FC236}">
                <a16:creationId xmlns:a16="http://schemas.microsoft.com/office/drawing/2014/main" id="{AE5A6C37-893F-90BD-F4AC-27A61E0F84A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9041" r="-4317" b="30000"/>
          <a:stretch>
            <a:fillRect/>
          </a:stretch>
        </p:blipFill>
        <p:spPr bwMode="auto">
          <a:xfrm>
            <a:off x="304800" y="247650"/>
            <a:ext cx="1905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6">
            <a:extLst>
              <a:ext uri="{FF2B5EF4-FFF2-40B4-BE49-F238E27FC236}">
                <a16:creationId xmlns:a16="http://schemas.microsoft.com/office/drawing/2014/main" id="{63F9D2AB-1746-14ED-B31C-D41C4889C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854075"/>
            <a:ext cx="8077200" cy="6350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50000">
                <a:srgbClr val="D29600"/>
              </a:gs>
              <a:gs pos="100000">
                <a:srgbClr val="8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270F26-87F1-1642-321E-9695A16C7E2C}"/>
              </a:ext>
            </a:extLst>
          </p:cNvPr>
          <p:cNvCxnSpPr/>
          <p:nvPr/>
        </p:nvCxnSpPr>
        <p:spPr>
          <a:xfrm>
            <a:off x="514350" y="944563"/>
            <a:ext cx="80772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CCE54FF-D8FD-56B7-466B-CCD53A5C8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76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93F696-9998-542E-3236-3356B3FF6E63}"/>
              </a:ext>
            </a:extLst>
          </p:cNvPr>
          <p:cNvSpPr txBox="1"/>
          <p:nvPr/>
        </p:nvSpPr>
        <p:spPr>
          <a:xfrm>
            <a:off x="3048000" y="65157"/>
            <a:ext cx="28809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Iterative Filter </a:t>
            </a:r>
          </a:p>
          <a:p>
            <a:pPr algn="ctr"/>
            <a:r>
              <a:rPr lang="en-US" sz="2000" b="1" dirty="0"/>
              <a:t>EPB PPB Comparison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A92896B7-2C3D-A1BF-BE26-BDABD61FF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2DC9B-1293-47C3-94F2-31B5EDF1F0C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4" name="Picture 3" descr="A close-up of a graph&#10;&#10;AI-generated content may be incorrect.">
            <a:extLst>
              <a:ext uri="{FF2B5EF4-FFF2-40B4-BE49-F238E27FC236}">
                <a16:creationId xmlns:a16="http://schemas.microsoft.com/office/drawing/2014/main" id="{A2248C72-0022-0BCB-4936-D01427077F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41" y="2866901"/>
            <a:ext cx="2654769" cy="1942951"/>
          </a:xfrm>
          <a:prstGeom prst="rect">
            <a:avLst/>
          </a:prstGeom>
        </p:spPr>
      </p:pic>
      <p:pic>
        <p:nvPicPr>
          <p:cNvPr id="7" name="Picture 6" descr="A close-up of a colorful scale&#10;&#10;AI-generated content may be incorrect.">
            <a:extLst>
              <a:ext uri="{FF2B5EF4-FFF2-40B4-BE49-F238E27FC236}">
                <a16:creationId xmlns:a16="http://schemas.microsoft.com/office/drawing/2014/main" id="{67CC52E7-2A00-5C6D-0B7F-EE89C308D0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010" y="2809473"/>
            <a:ext cx="3037095" cy="19932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B77FBA-AE27-E5B0-6FFE-8790DA9DBB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3833" y="1009650"/>
            <a:ext cx="2476334" cy="18572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0628EC-0AA6-6A4A-0ABA-BA8CE83B86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0" y="1009650"/>
            <a:ext cx="2476334" cy="1857251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2A3786B-3F29-3584-327E-8937E0DA4709}"/>
              </a:ext>
            </a:extLst>
          </p:cNvPr>
          <p:cNvCxnSpPr>
            <a:cxnSpLocks/>
          </p:cNvCxnSpPr>
          <p:nvPr/>
        </p:nvCxnSpPr>
        <p:spPr>
          <a:xfrm>
            <a:off x="2545813" y="1145983"/>
            <a:ext cx="1645187" cy="1193252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09A7DAD-05A6-FF7D-10FA-3B44F2E6E612}"/>
              </a:ext>
            </a:extLst>
          </p:cNvPr>
          <p:cNvCxnSpPr>
            <a:cxnSpLocks/>
          </p:cNvCxnSpPr>
          <p:nvPr/>
        </p:nvCxnSpPr>
        <p:spPr>
          <a:xfrm flipV="1">
            <a:off x="2545813" y="2475449"/>
            <a:ext cx="1645187" cy="193328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A graph of a graph with lines&#10;&#10;AI-generated content may be incorrect.">
            <a:extLst>
              <a:ext uri="{FF2B5EF4-FFF2-40B4-BE49-F238E27FC236}">
                <a16:creationId xmlns:a16="http://schemas.microsoft.com/office/drawing/2014/main" id="{A9EF068E-B556-85A1-2B7C-552E0E1B8C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2" y="4864225"/>
            <a:ext cx="2476334" cy="1857250"/>
          </a:xfrm>
          <a:prstGeom prst="rect">
            <a:avLst/>
          </a:prstGeom>
        </p:spPr>
      </p:pic>
      <p:pic>
        <p:nvPicPr>
          <p:cNvPr id="27" name="Picture 26" descr="A graph of a curve&#10;&#10;AI-generated content may be incorrect.">
            <a:extLst>
              <a:ext uri="{FF2B5EF4-FFF2-40B4-BE49-F238E27FC236}">
                <a16:creationId xmlns:a16="http://schemas.microsoft.com/office/drawing/2014/main" id="{2E57991D-358D-3FF0-1B32-6E2DD5E615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904" y="4773065"/>
            <a:ext cx="2657645" cy="199323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A037D15-6D2A-27FB-F4CF-121CD7C5C9E5}"/>
              </a:ext>
            </a:extLst>
          </p:cNvPr>
          <p:cNvSpPr txBox="1"/>
          <p:nvPr/>
        </p:nvSpPr>
        <p:spPr>
          <a:xfrm>
            <a:off x="6376065" y="1287462"/>
            <a:ext cx="2335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Segment phase extracted from complex field after back propagation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E52427-5747-CB32-040A-B3D5F2E7928D}"/>
              </a:ext>
            </a:extLst>
          </p:cNvPr>
          <p:cNvSpPr txBox="1"/>
          <p:nvPr/>
        </p:nvSpPr>
        <p:spPr>
          <a:xfrm>
            <a:off x="6351331" y="3158331"/>
            <a:ext cx="2335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dB intensity of  segment FIF with mode # reported as estimated dominant FFT scale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9A5267F-C9A8-1D47-4351-9CFF6681B3E7}"/>
              </a:ext>
            </a:extLst>
          </p:cNvPr>
          <p:cNvSpPr txBox="1"/>
          <p:nvPr/>
        </p:nvSpPr>
        <p:spPr>
          <a:xfrm>
            <a:off x="6376065" y="5247372"/>
            <a:ext cx="2335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Segment penetration point trajectory with black ray pointing to station and blue ray pointing along magnetic field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C22E22F-EED8-E606-FCA2-3F27D787BE3B}"/>
              </a:ext>
            </a:extLst>
          </p:cNvPr>
          <p:cNvSpPr txBox="1"/>
          <p:nvPr/>
        </p:nvSpPr>
        <p:spPr>
          <a:xfrm>
            <a:off x="1639457" y="5824226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Cross Field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76C5F19-D73F-84AC-6788-FA7FA3442AD7}"/>
              </a:ext>
            </a:extLst>
          </p:cNvPr>
          <p:cNvSpPr txBox="1"/>
          <p:nvPr/>
        </p:nvSpPr>
        <p:spPr>
          <a:xfrm>
            <a:off x="4836296" y="5407333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Oblique</a:t>
            </a:r>
          </a:p>
        </p:txBody>
      </p:sp>
    </p:spTree>
    <p:extLst>
      <p:ext uri="{BB962C8B-B14F-4D97-AF65-F5344CB8AC3E}">
        <p14:creationId xmlns:p14="http://schemas.microsoft.com/office/powerpoint/2010/main" val="1949645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F4811-4B3D-B074-4893-665BE7843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isr_logo.png">
            <a:extLst>
              <a:ext uri="{FF2B5EF4-FFF2-40B4-BE49-F238E27FC236}">
                <a16:creationId xmlns:a16="http://schemas.microsoft.com/office/drawing/2014/main" id="{4E2261B9-4385-8940-9174-170EF36F74A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9041" r="-4317" b="30000"/>
          <a:stretch>
            <a:fillRect/>
          </a:stretch>
        </p:blipFill>
        <p:spPr bwMode="auto">
          <a:xfrm>
            <a:off x="304800" y="247650"/>
            <a:ext cx="1905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6">
            <a:extLst>
              <a:ext uri="{FF2B5EF4-FFF2-40B4-BE49-F238E27FC236}">
                <a16:creationId xmlns:a16="http://schemas.microsoft.com/office/drawing/2014/main" id="{08B97BFC-D76B-916A-A2E1-D7EF73118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854075"/>
            <a:ext cx="8077200" cy="6350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50000">
                <a:srgbClr val="D29600"/>
              </a:gs>
              <a:gs pos="100000">
                <a:srgbClr val="8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BEEBF1-96D7-E2A6-E2E5-0CAC816AA2C6}"/>
              </a:ext>
            </a:extLst>
          </p:cNvPr>
          <p:cNvCxnSpPr/>
          <p:nvPr/>
        </p:nvCxnSpPr>
        <p:spPr>
          <a:xfrm>
            <a:off x="514350" y="944563"/>
            <a:ext cx="80772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E19F8A3-420F-2F4B-ED4D-78275471A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76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0CB136-F841-4E8C-7F55-234BAD97306F}"/>
              </a:ext>
            </a:extLst>
          </p:cNvPr>
          <p:cNvSpPr txBox="1"/>
          <p:nvPr/>
        </p:nvSpPr>
        <p:spPr>
          <a:xfrm>
            <a:off x="2571303" y="290016"/>
            <a:ext cx="3826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Summary &amp; Conclusions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56D8D1FE-B1FF-C53B-3947-FC3DE6686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2DC9B-1293-47C3-94F2-31B5EDF1F0C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00B45B-2F1A-3133-65B7-0BA23BAC6A35}"/>
              </a:ext>
            </a:extLst>
          </p:cNvPr>
          <p:cNvSpPr/>
          <p:nvPr/>
        </p:nvSpPr>
        <p:spPr>
          <a:xfrm>
            <a:off x="6248400" y="50292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61D8D6-49D0-804B-90A7-F6D663C85024}"/>
              </a:ext>
            </a:extLst>
          </p:cNvPr>
          <p:cNvSpPr txBox="1"/>
          <p:nvPr/>
        </p:nvSpPr>
        <p:spPr>
          <a:xfrm>
            <a:off x="1219200" y="997089"/>
            <a:ext cx="6172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demonstrated using MPS that applying IPE to the signal phase after back propagation identified two equatorial scintillation structures: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Equatorial Plasma Bubbles (EPB) &lt;= p1&lt;p2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Prominent Plasma Bubbles (PPB) &lt;= p1&gt;p2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From a one-year equatorial campaign sampling strong scintillation at Hong Kong EPB and PPB structures were found in nearly equal numbers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Individual passes tended to favor a single structure category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Extreme scintillation with S4&gt;=1 was observed for both EPB and PPB structures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More recent data from stations observing into the equatorial region from the north (Gannon Storm) and from the south had predominantly PPB structure signatures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We suspect that passes with more nearly cross-field trajectories are associated with EPB structures and oblique but not necessarily meridional passes favor PPB structure</a:t>
            </a:r>
          </a:p>
        </p:txBody>
      </p:sp>
    </p:spTree>
    <p:extLst>
      <p:ext uri="{BB962C8B-B14F-4D97-AF65-F5344CB8AC3E}">
        <p14:creationId xmlns:p14="http://schemas.microsoft.com/office/powerpoint/2010/main" val="268432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4361</TotalTime>
  <Words>469</Words>
  <Application>Microsoft Office PowerPoint</Application>
  <PresentationFormat>On-screen Show (4:3)</PresentationFormat>
  <Paragraphs>90</Paragraphs>
  <Slides>10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Office Theme</vt:lpstr>
      <vt:lpstr>Equation</vt:lpstr>
      <vt:lpstr>  Extreme Scintillation Observed During the May 24 Geomagnetic Storm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Donald Mizuno</dc:creator>
  <cp:lastModifiedBy>Charles Rino</cp:lastModifiedBy>
  <cp:revision>178</cp:revision>
  <cp:lastPrinted>1601-01-01T00:00:00Z</cp:lastPrinted>
  <dcterms:created xsi:type="dcterms:W3CDTF">1601-01-01T00:00:00Z</dcterms:created>
  <dcterms:modified xsi:type="dcterms:W3CDTF">2025-11-06T17:31:52Z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