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60" r:id="rId2"/>
    <p:sldId id="256" r:id="rId3"/>
    <p:sldId id="291" r:id="rId4"/>
    <p:sldId id="292" r:id="rId5"/>
    <p:sldId id="296" r:id="rId6"/>
    <p:sldId id="286" r:id="rId7"/>
    <p:sldId id="300" r:id="rId8"/>
    <p:sldId id="298" r:id="rId9"/>
    <p:sldId id="297" r:id="rId10"/>
    <p:sldId id="299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D2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4" autoAdjust="0"/>
    <p:restoredTop sz="90605" autoAdjust="0"/>
  </p:normalViewPr>
  <p:slideViewPr>
    <p:cSldViewPr>
      <p:cViewPr varScale="1">
        <p:scale>
          <a:sx n="90" d="100"/>
          <a:sy n="90" d="100"/>
        </p:scale>
        <p:origin x="11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13C2F-2E91-4E75-93DC-ACFF1E5210C4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97BB9-6974-48F4-92BF-C3B56DED0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7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97BB9-6974-48F4-92BF-C3B56DED03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84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F1C64-0463-C481-E1F5-F494F0100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C48E4C-CECD-5BA5-4C3B-53F7E0367E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77C6DD-2507-5E46-A8FD-FF24522CE5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63F1F-7825-2BF2-21CE-AF67B50679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97BB9-6974-48F4-92BF-C3B56DED03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08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0B985-43B4-C396-E3B4-070E7F8C1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02ACFD-119D-6A3A-51F2-8DF8ADEDB6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086E3C-70F0-58C3-C152-B9F9866641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B7409-BC08-A7FF-F6EF-57D42EE58C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97BB9-6974-48F4-92BF-C3B56DED03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05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5E85D-1264-5187-68D8-845C2AF1B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F2C1B0-EEB9-509E-B763-59771ABA25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9359F0-00E3-E13F-4DCD-30D9D297D8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23822-F16C-00B3-7124-4E4617ECC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97BB9-6974-48F4-92BF-C3B56DED03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36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97BB9-6974-48F4-92BF-C3B56DED03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62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A2936-03B8-E4A5-E0C6-5FFAE36F5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18DD08-CD90-F697-A585-CE4D317533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924C6E-99DE-D36E-05D5-C5FD7E410B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763A1-B23C-E476-A8BF-B18532AD26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97BB9-6974-48F4-92BF-C3B56DED03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42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BCA26-15A6-7435-125F-DB9D38DC5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D1FA55-690E-007A-DA51-899EE1E123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04AFFE-8CE7-C26C-C0E2-5F384ECCE2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1F5E5-7DA0-D568-AC1E-0F7C7C9B02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97BB9-6974-48F4-92BF-C3B56DED03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06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DA93F-9927-1236-A3A2-B6BC70144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C737C8-B4FB-0143-B904-C0FFD514B3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7FF3C0-AEDC-8498-4B3F-C0D88285D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CBD87-6B03-68B7-DDF7-75A22D90C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97BB9-6974-48F4-92BF-C3B56DED03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51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762C2-5609-DBDF-2798-F4ECAD893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283F87-C3FD-09A9-C26F-1D96001DCB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F920E5-2AFD-E9EB-0755-1CA922B6E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A198C-91D5-E31E-F728-1501FDF468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97BB9-6974-48F4-92BF-C3B56DED03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7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74616-60EA-4932-B8CA-96B55BFDBE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A5AF-5210-41D7-8AA4-B97BEBE5F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03896-6DC5-48E5-A6CF-2CE73B4A2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44A35-D9A1-4B4F-992B-E7CA16E9D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60D71-9628-4723-982C-03951AEBA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4FC36-7B4A-4952-B3E0-C9A808FE3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E395-E1D2-448A-952E-61C5D786C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C05E5-4BB2-4076-9864-87034F0E0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2DC9B-1293-47C3-94F2-31B5EDF1F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CB0C0-E103-4F9C-AC8F-1258C9DB6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1651B-006B-4D2C-A7DF-4E1DD5604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F02F45D-166D-411C-A6F0-F29FDA659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598025" y="381000"/>
            <a:ext cx="7620000" cy="1143000"/>
          </a:xfrm>
        </p:spPr>
        <p:txBody>
          <a:bodyPr/>
          <a:lstStyle/>
          <a:p>
            <a:r>
              <a:rPr lang="en-US" sz="3200" b="1" dirty="0"/>
              <a:t>Equatorial Ionosphere Structure Variation Induced by Magnetic Field Curvature</a:t>
            </a:r>
            <a:br>
              <a:rPr lang="en-US" sz="2400" b="1" dirty="0"/>
            </a:br>
            <a:r>
              <a:rPr lang="en-US" sz="1600" dirty="0"/>
              <a:t> </a:t>
            </a:r>
            <a:endParaRPr lang="en-US" dirty="0"/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5257800" y="3890279"/>
            <a:ext cx="3657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800000"/>
                </a:solidFill>
              </a:rPr>
              <a:t>Ionospheric Effects Symposium</a:t>
            </a:r>
          </a:p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800000"/>
                </a:solidFill>
              </a:rPr>
              <a:t>May 19-21, 2026</a:t>
            </a:r>
          </a:p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800000"/>
                </a:solidFill>
              </a:rPr>
              <a:t>Alexandria, Virginia</a:t>
            </a:r>
          </a:p>
        </p:txBody>
      </p:sp>
      <p:pic>
        <p:nvPicPr>
          <p:cNvPr id="2054" name="Picture 9" descr="isr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56075"/>
            <a:ext cx="50292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85F41-9157-4FD9-A24E-2D8C2F6D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74616-60EA-4932-B8CA-96B55BFDBE5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F2E539-B35F-F056-3CA7-32407184CFB1}"/>
              </a:ext>
            </a:extLst>
          </p:cNvPr>
          <p:cNvSpPr txBox="1"/>
          <p:nvPr/>
        </p:nvSpPr>
        <p:spPr>
          <a:xfrm>
            <a:off x="1828800" y="1490723"/>
            <a:ext cx="5791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latin typeface="+mj-lt"/>
              </a:rPr>
              <a:t>by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latin typeface="+mj-lt"/>
              </a:rPr>
              <a:t>Charles Rino, Charles Carrano, Tatsuhiro Yokoyama, Dmytro </a:t>
            </a:r>
            <a:r>
              <a:rPr lang="en-US" sz="2000" b="1" dirty="0" err="1">
                <a:latin typeface="+mj-lt"/>
              </a:rPr>
              <a:t>Vasylyev</a:t>
            </a:r>
            <a:r>
              <a:rPr lang="en-US" sz="2000" b="1" dirty="0"/>
              <a:t>, </a:t>
            </a:r>
            <a:r>
              <a:rPr lang="en-US" sz="2000" b="1" dirty="0">
                <a:latin typeface="+mj-lt"/>
              </a:rPr>
              <a:t>Luca Spogli, and Yu Morton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78732-9C59-DA93-24C4-229791237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>
            <a:extLst>
              <a:ext uri="{FF2B5EF4-FFF2-40B4-BE49-F238E27FC236}">
                <a16:creationId xmlns:a16="http://schemas.microsoft.com/office/drawing/2014/main" id="{F59B920E-0A31-1F91-5F60-25A16B6EE0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9041" r="-4317" b="30000"/>
          <a:stretch>
            <a:fillRect/>
          </a:stretch>
        </p:blipFill>
        <p:spPr bwMode="auto">
          <a:xfrm>
            <a:off x="304800" y="247650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>
            <a:extLst>
              <a:ext uri="{FF2B5EF4-FFF2-40B4-BE49-F238E27FC236}">
                <a16:creationId xmlns:a16="http://schemas.microsoft.com/office/drawing/2014/main" id="{9AEB849D-C03D-54BC-6EAE-B35E5EEB8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CA2B26-FFD4-643A-DCE5-BA67A4EC7620}"/>
              </a:ext>
            </a:extLst>
          </p:cNvPr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011C59E-F0A3-5341-270F-2E7445DA5358}"/>
              </a:ext>
            </a:extLst>
          </p:cNvPr>
          <p:cNvSpPr txBox="1"/>
          <p:nvPr/>
        </p:nvSpPr>
        <p:spPr>
          <a:xfrm>
            <a:off x="2590800" y="26346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Backup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DBA3A3-AE69-C338-300B-4E4FD4C31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541277"/>
            <a:ext cx="3247049" cy="24533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189C07-76AE-E68B-D5E1-F3206B5F0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690" y="1624289"/>
            <a:ext cx="3049735" cy="2287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01F1AD-9060-7716-30E2-07CE0571B747}"/>
              </a:ext>
            </a:extLst>
          </p:cNvPr>
          <p:cNvSpPr txBox="1"/>
          <p:nvPr/>
        </p:nvSpPr>
        <p:spPr>
          <a:xfrm>
            <a:off x="3269171" y="1052596"/>
            <a:ext cx="24160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/>
              <a:t>EPB Structure Evolution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662CE3-FF76-1457-19B8-727290626C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9496" y="4018493"/>
            <a:ext cx="3395396" cy="256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9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/>
          <p:cNvPicPr>
            <a:picLocks noChangeAspect="1"/>
          </p:cNvPicPr>
          <p:nvPr/>
        </p:nvPicPr>
        <p:blipFill>
          <a:blip r:embed="rId3" cstate="print"/>
          <a:srcRect t="9041" r="-4317" b="30000"/>
          <a:stretch>
            <a:fillRect/>
          </a:stretch>
        </p:blipFill>
        <p:spPr bwMode="auto">
          <a:xfrm>
            <a:off x="304800" y="247650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3DD2277-5D3D-442F-8525-0638C8D462BE}"/>
              </a:ext>
            </a:extLst>
          </p:cNvPr>
          <p:cNvSpPr txBox="1"/>
          <p:nvPr/>
        </p:nvSpPr>
        <p:spPr>
          <a:xfrm>
            <a:off x="3494631" y="290016"/>
            <a:ext cx="1980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Background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898B244-AB17-4763-9AB9-78F9005C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2DC9B-1293-47C3-94F2-31B5EDF1F0C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9AAB48-BA20-DB15-EDE9-D70C0C3EE685}"/>
              </a:ext>
            </a:extLst>
          </p:cNvPr>
          <p:cNvSpPr txBox="1"/>
          <p:nvPr/>
        </p:nvSpPr>
        <p:spPr>
          <a:xfrm>
            <a:off x="594979" y="885677"/>
            <a:ext cx="80427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There is considerable support for using  a two-component inverse-power-law spectral density function to characterize ionospheric structure associated with developed equatorial plasma bubbles (EPBs).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Additionally, high-resolution physics-based simulations have revealed a definitive characterization summarized below: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From phase scintillation diagnostics spectral indices with p1&lt;p2 were expected.  </a:t>
            </a:r>
            <a:r>
              <a:rPr lang="en-US" sz="2000" dirty="0">
                <a:solidFill>
                  <a:srgbClr val="FF0000"/>
                </a:solidFill>
              </a:rPr>
              <a:t>However, analyses of equatorial GNSS data revealed a preponderance of structure with p2&gt;p1 implying enhanced large-scale structure not readily associated with EPBs.  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34C699-EC1D-5603-5C02-5FAD7AD40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458" y="2819400"/>
            <a:ext cx="3212142" cy="240910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1559DB0-79F6-08BE-B5E7-3D5343C266A0}"/>
              </a:ext>
            </a:extLst>
          </p:cNvPr>
          <p:cNvGrpSpPr/>
          <p:nvPr/>
        </p:nvGrpSpPr>
        <p:grpSpPr>
          <a:xfrm>
            <a:off x="4648200" y="4375002"/>
            <a:ext cx="4069792" cy="748069"/>
            <a:chOff x="4648200" y="4375002"/>
            <a:chExt cx="4069792" cy="74806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1701BA9-2B63-116E-8A65-81EAC7585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8954" y="4375002"/>
              <a:ext cx="3779038" cy="748069"/>
            </a:xfrm>
            <a:prstGeom prst="rect">
              <a:avLst/>
            </a:prstGeom>
          </p:spPr>
        </p:pic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1A516500-9574-07C2-CB01-DA3385CB5267}"/>
                </a:ext>
              </a:extLst>
            </p:cNvPr>
            <p:cNvSpPr/>
            <p:nvPr/>
          </p:nvSpPr>
          <p:spPr>
            <a:xfrm>
              <a:off x="4648200" y="4648200"/>
              <a:ext cx="228600" cy="18811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F5BAE-43B8-5CC3-AD19-61025044A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>
            <a:extLst>
              <a:ext uri="{FF2B5EF4-FFF2-40B4-BE49-F238E27FC236}">
                <a16:creationId xmlns:a16="http://schemas.microsoft.com/office/drawing/2014/main" id="{970CA9AB-75BA-140A-C0DF-BF3A92D61D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9041" r="-4317" b="30000"/>
          <a:stretch>
            <a:fillRect/>
          </a:stretch>
        </p:blipFill>
        <p:spPr bwMode="auto">
          <a:xfrm>
            <a:off x="304800" y="247650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>
            <a:extLst>
              <a:ext uri="{FF2B5EF4-FFF2-40B4-BE49-F238E27FC236}">
                <a16:creationId xmlns:a16="http://schemas.microsoft.com/office/drawing/2014/main" id="{D3704A12-4492-50B6-C56B-CABB15AAA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2AF44B-7B44-A55A-7843-5DFE65F35575}"/>
              </a:ext>
            </a:extLst>
          </p:cNvPr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2604BDA-2747-36C8-05C4-EC782E80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2DC9B-1293-47C3-94F2-31B5EDF1F0C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B486C0-FBAD-1CF4-4DD8-2F75E5618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54693"/>
            <a:ext cx="3810000" cy="285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F94E86-0E17-F301-1C75-249B85578F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266" y="1009650"/>
            <a:ext cx="3910933" cy="2933200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9220F4A5-326B-42C2-4681-734872B22C0E}"/>
              </a:ext>
            </a:extLst>
          </p:cNvPr>
          <p:cNvSpPr/>
          <p:nvPr/>
        </p:nvSpPr>
        <p:spPr>
          <a:xfrm>
            <a:off x="1871674" y="2945807"/>
            <a:ext cx="2641269" cy="1562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7FEF3CA-823D-6E1C-829E-876712C7C788}"/>
              </a:ext>
            </a:extLst>
          </p:cNvPr>
          <p:cNvSpPr/>
          <p:nvPr/>
        </p:nvSpPr>
        <p:spPr>
          <a:xfrm>
            <a:off x="3505200" y="1676400"/>
            <a:ext cx="1007744" cy="1562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C11A79-FE75-41DD-3C75-E181EB361E9C}"/>
              </a:ext>
            </a:extLst>
          </p:cNvPr>
          <p:cNvSpPr txBox="1"/>
          <p:nvPr/>
        </p:nvSpPr>
        <p:spPr>
          <a:xfrm>
            <a:off x="2087185" y="55548"/>
            <a:ext cx="4969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Structure Variation</a:t>
            </a:r>
          </a:p>
          <a:p>
            <a:pPr algn="ctr"/>
            <a:r>
              <a:rPr lang="en-US" sz="2400" b="1" dirty="0"/>
              <a:t>Induced by B-Field Convergence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E8E364-91DB-C651-A90D-F8A9B54A6030}"/>
              </a:ext>
            </a:extLst>
          </p:cNvPr>
          <p:cNvGrpSpPr/>
          <p:nvPr/>
        </p:nvGrpSpPr>
        <p:grpSpPr>
          <a:xfrm>
            <a:off x="347676" y="4075635"/>
            <a:ext cx="3419448" cy="2138764"/>
            <a:chOff x="347676" y="4075635"/>
            <a:chExt cx="3419448" cy="213876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9D173C1-571F-B3D9-41B1-508C28C2B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676" y="4075635"/>
              <a:ext cx="3419448" cy="213876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92BCB7-8FCB-CABF-FB8F-EA4A7C6A1E55}"/>
                </a:ext>
              </a:extLst>
            </p:cNvPr>
            <p:cNvSpPr txBox="1"/>
            <p:nvPr/>
          </p:nvSpPr>
          <p:spPr>
            <a:xfrm>
              <a:off x="2460042" y="4459363"/>
              <a:ext cx="110959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Favorable</a:t>
              </a:r>
            </a:p>
            <a:p>
              <a:pPr algn="ctr"/>
              <a:r>
                <a:rPr lang="en-US" sz="1400" b="1" dirty="0"/>
                <a:t>Geometry</a:t>
              </a:r>
            </a:p>
            <a:p>
              <a:pPr algn="ctr"/>
              <a:r>
                <a:rPr lang="en-US" sz="1400" b="1" dirty="0"/>
                <a:t>Cross field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28787F5-CB86-EE57-C6BB-A061B7F45912}"/>
              </a:ext>
            </a:extLst>
          </p:cNvPr>
          <p:cNvCxnSpPr/>
          <p:nvPr/>
        </p:nvCxnSpPr>
        <p:spPr>
          <a:xfrm>
            <a:off x="609600" y="2286000"/>
            <a:ext cx="259612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AB2DEFC-68E7-82A7-05D2-169E5A59706A}"/>
              </a:ext>
            </a:extLst>
          </p:cNvPr>
          <p:cNvGrpSpPr/>
          <p:nvPr/>
        </p:nvGrpSpPr>
        <p:grpSpPr>
          <a:xfrm>
            <a:off x="4412007" y="3177364"/>
            <a:ext cx="4353500" cy="3231653"/>
            <a:chOff x="4412007" y="3177364"/>
            <a:chExt cx="4353500" cy="323165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DDC3A55-C250-23C4-5486-41035335D33F}"/>
                </a:ext>
              </a:extLst>
            </p:cNvPr>
            <p:cNvGrpSpPr/>
            <p:nvPr/>
          </p:nvGrpSpPr>
          <p:grpSpPr>
            <a:xfrm>
              <a:off x="4412007" y="4007936"/>
              <a:ext cx="4353500" cy="2401081"/>
              <a:chOff x="4412007" y="4007936"/>
              <a:chExt cx="4353500" cy="240108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4DA6EBA-2973-9982-F0FA-7A2D1F6E7F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2007" y="4007936"/>
                <a:ext cx="3419449" cy="2401081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3D19BF-6F9B-66AD-A724-E69D95D2F7F7}"/>
                  </a:ext>
                </a:extLst>
              </p:cNvPr>
              <p:cNvSpPr txBox="1"/>
              <p:nvPr/>
            </p:nvSpPr>
            <p:spPr>
              <a:xfrm>
                <a:off x="6474495" y="4459363"/>
                <a:ext cx="229101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/>
                  <a:t>Unfavorable</a:t>
                </a:r>
              </a:p>
              <a:p>
                <a:pPr algn="ctr"/>
                <a:r>
                  <a:rPr lang="en-US" sz="1400" b="1" dirty="0"/>
                  <a:t>Geometry</a:t>
                </a:r>
              </a:p>
              <a:p>
                <a:pPr algn="ctr"/>
                <a:r>
                  <a:rPr lang="en-US" sz="1400" b="1" dirty="0"/>
                  <a:t>Field parallel component</a:t>
                </a:r>
              </a:p>
            </p:txBody>
          </p:sp>
        </p:grpSp>
        <p:sp>
          <p:nvSpPr>
            <p:cNvPr id="2" name="Arrow: Curved Left 1">
              <a:extLst>
                <a:ext uri="{FF2B5EF4-FFF2-40B4-BE49-F238E27FC236}">
                  <a16:creationId xmlns:a16="http://schemas.microsoft.com/office/drawing/2014/main" id="{D446C2E3-FB22-B025-30F7-69FF1C7A0F52}"/>
                </a:ext>
              </a:extLst>
            </p:cNvPr>
            <p:cNvSpPr/>
            <p:nvPr/>
          </p:nvSpPr>
          <p:spPr>
            <a:xfrm flipV="1">
              <a:off x="8153400" y="3177364"/>
              <a:ext cx="496186" cy="1699436"/>
            </a:xfrm>
            <a:prstGeom prst="curved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985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F2BD0-5AEA-6EB2-35BE-E03170AA9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>
            <a:extLst>
              <a:ext uri="{FF2B5EF4-FFF2-40B4-BE49-F238E27FC236}">
                <a16:creationId xmlns:a16="http://schemas.microsoft.com/office/drawing/2014/main" id="{A750742F-6FF3-E65B-6528-540884C7B2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9041" r="-4317" b="30000"/>
          <a:stretch>
            <a:fillRect/>
          </a:stretch>
        </p:blipFill>
        <p:spPr bwMode="auto">
          <a:xfrm>
            <a:off x="304800" y="247650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>
            <a:extLst>
              <a:ext uri="{FF2B5EF4-FFF2-40B4-BE49-F238E27FC236}">
                <a16:creationId xmlns:a16="http://schemas.microsoft.com/office/drawing/2014/main" id="{761C1FBA-2850-C860-530D-11863A82E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8CA5C3-9598-6E6B-696D-DE6E45692CF4}"/>
              </a:ext>
            </a:extLst>
          </p:cNvPr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9C65879-1E00-148C-8711-4728E0459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32679" y="6675437"/>
            <a:ext cx="2133600" cy="365125"/>
          </a:xfrm>
        </p:spPr>
        <p:txBody>
          <a:bodyPr/>
          <a:lstStyle/>
          <a:p>
            <a:pPr>
              <a:defRPr/>
            </a:pPr>
            <a:fld id="{AF02DC9B-1293-47C3-94F2-31B5EDF1F0C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405978-CF66-1616-F268-AF09958444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0" y="1035050"/>
            <a:ext cx="3963759" cy="20691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B49255-ADBA-7371-0F31-BDF25C8FC8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29" y="1035050"/>
            <a:ext cx="4142951" cy="249554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BEC0042-E594-8ED7-851F-F56EDE7398B2}"/>
              </a:ext>
            </a:extLst>
          </p:cNvPr>
          <p:cNvSpPr txBox="1"/>
          <p:nvPr/>
        </p:nvSpPr>
        <p:spPr>
          <a:xfrm>
            <a:off x="2802948" y="29001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Hong Kong Examples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049CD93-B992-D50F-ACE8-B2F327063678}"/>
              </a:ext>
            </a:extLst>
          </p:cNvPr>
          <p:cNvGrpSpPr/>
          <p:nvPr/>
        </p:nvGrpSpPr>
        <p:grpSpPr>
          <a:xfrm>
            <a:off x="202520" y="1905880"/>
            <a:ext cx="3798538" cy="4545720"/>
            <a:chOff x="202521" y="1931280"/>
            <a:chExt cx="3798538" cy="454572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C0D1536-2011-CB2F-6C21-7F051B0C9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21" y="3995156"/>
              <a:ext cx="3798538" cy="2481844"/>
            </a:xfrm>
            <a:prstGeom prst="rect">
              <a:avLst/>
            </a:prstGeom>
          </p:spPr>
        </p:pic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752B0D7-CDD8-DA7E-CC5A-79726A3610BA}"/>
                </a:ext>
              </a:extLst>
            </p:cNvPr>
            <p:cNvCxnSpPr/>
            <p:nvPr/>
          </p:nvCxnSpPr>
          <p:spPr>
            <a:xfrm flipH="1">
              <a:off x="2286000" y="1931280"/>
              <a:ext cx="762000" cy="1981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060E9C5-C6DE-739A-3ACF-5C7EDADA067F}"/>
              </a:ext>
            </a:extLst>
          </p:cNvPr>
          <p:cNvGrpSpPr/>
          <p:nvPr/>
        </p:nvGrpSpPr>
        <p:grpSpPr>
          <a:xfrm>
            <a:off x="4733501" y="1981200"/>
            <a:ext cx="3886200" cy="4470400"/>
            <a:chOff x="4733501" y="1981200"/>
            <a:chExt cx="3886200" cy="447040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C9D69B0-4AFD-4D6F-C5E1-4F932794B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501" y="3912480"/>
              <a:ext cx="3886200" cy="2539120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792465B-4B5E-15F2-F66D-422673A3A0F6}"/>
                </a:ext>
              </a:extLst>
            </p:cNvPr>
            <p:cNvCxnSpPr>
              <a:cxnSpLocks/>
              <a:endCxn id="24" idx="0"/>
            </p:cNvCxnSpPr>
            <p:nvPr/>
          </p:nvCxnSpPr>
          <p:spPr>
            <a:xfrm>
              <a:off x="5867400" y="1981200"/>
              <a:ext cx="809201" cy="193128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E0E259E-EB26-DCC9-8941-52483EF77C62}"/>
              </a:ext>
            </a:extLst>
          </p:cNvPr>
          <p:cNvSpPr txBox="1"/>
          <p:nvPr/>
        </p:nvSpPr>
        <p:spPr>
          <a:xfrm>
            <a:off x="2554915" y="3363860"/>
            <a:ext cx="102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Favorable</a:t>
            </a:r>
          </a:p>
          <a:p>
            <a:pPr algn="ctr"/>
            <a:r>
              <a:rPr lang="en-US" sz="1400" b="1" dirty="0"/>
              <a:t>Geometry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D6529B-4E19-434F-7D92-AC64DFA39D07}"/>
              </a:ext>
            </a:extLst>
          </p:cNvPr>
          <p:cNvSpPr txBox="1"/>
          <p:nvPr/>
        </p:nvSpPr>
        <p:spPr>
          <a:xfrm>
            <a:off x="6763424" y="3303876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Unfavorable</a:t>
            </a:r>
          </a:p>
          <a:p>
            <a:pPr algn="ctr"/>
            <a:r>
              <a:rPr lang="en-US" sz="1400" b="1" dirty="0"/>
              <a:t>Geometry</a:t>
            </a:r>
          </a:p>
        </p:txBody>
      </p:sp>
    </p:spTree>
    <p:extLst>
      <p:ext uri="{BB962C8B-B14F-4D97-AF65-F5344CB8AC3E}">
        <p14:creationId xmlns:p14="http://schemas.microsoft.com/office/powerpoint/2010/main" val="408096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132B3-AC4E-8315-4FA4-F5BE8B178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>
            <a:extLst>
              <a:ext uri="{FF2B5EF4-FFF2-40B4-BE49-F238E27FC236}">
                <a16:creationId xmlns:a16="http://schemas.microsoft.com/office/drawing/2014/main" id="{AE5A6C37-893F-90BD-F4AC-27A61E0F84A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9041" r="-4317" b="30000"/>
          <a:stretch>
            <a:fillRect/>
          </a:stretch>
        </p:blipFill>
        <p:spPr bwMode="auto">
          <a:xfrm>
            <a:off x="304800" y="247650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>
            <a:extLst>
              <a:ext uri="{FF2B5EF4-FFF2-40B4-BE49-F238E27FC236}">
                <a16:creationId xmlns:a16="http://schemas.microsoft.com/office/drawing/2014/main" id="{63F9D2AB-1746-14ED-B31C-D41C4889C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270F26-87F1-1642-321E-9695A16C7E2C}"/>
              </a:ext>
            </a:extLst>
          </p:cNvPr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92896B7-2C3D-A1BF-BE26-BDABD61F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425"/>
            <a:ext cx="2133600" cy="365125"/>
          </a:xfrm>
        </p:spPr>
        <p:txBody>
          <a:bodyPr/>
          <a:lstStyle/>
          <a:p>
            <a:pPr>
              <a:defRPr/>
            </a:pPr>
            <a:fld id="{AF02DC9B-1293-47C3-94F2-31B5EDF1F0C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A6557F-5206-7865-6094-214DB6FA15BF}"/>
              </a:ext>
            </a:extLst>
          </p:cNvPr>
          <p:cNvSpPr txBox="1"/>
          <p:nvPr/>
        </p:nvSpPr>
        <p:spPr>
          <a:xfrm>
            <a:off x="2144486" y="167463"/>
            <a:ext cx="6000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BP IPE Segment Structure Summary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5EFE79-601F-2A33-18C0-A7561E8FC6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6278"/>
            <a:ext cx="4649337" cy="30529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6C3054-65C5-6381-824C-8E81710FB5E1}"/>
              </a:ext>
            </a:extLst>
          </p:cNvPr>
          <p:cNvSpPr txBox="1"/>
          <p:nvPr/>
        </p:nvSpPr>
        <p:spPr>
          <a:xfrm>
            <a:off x="2590801" y="6324600"/>
            <a:ext cx="4598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/>
              <a:t>Extreme scintillation structure diagnostics</a:t>
            </a:r>
            <a:r>
              <a:rPr lang="en-US" sz="1200" dirty="0"/>
              <a:t> </a:t>
            </a:r>
            <a:r>
              <a:rPr lang="en-US" sz="1200" b="0" i="0" u="none" strike="noStrike" baseline="0" dirty="0">
                <a:latin typeface="Charis SIL"/>
              </a:rPr>
              <a:t>https://doi.org/10.1016/j.jastp.2026.106805 </a:t>
            </a:r>
            <a:endParaRPr lang="en-US" sz="1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54F548-154A-4283-FBE2-91527C39D0B2}"/>
              </a:ext>
            </a:extLst>
          </p:cNvPr>
          <p:cNvGrpSpPr/>
          <p:nvPr/>
        </p:nvGrpSpPr>
        <p:grpSpPr>
          <a:xfrm>
            <a:off x="1219200" y="4724400"/>
            <a:ext cx="6288937" cy="1569660"/>
            <a:chOff x="1364069" y="4876800"/>
            <a:chExt cx="6288937" cy="156966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EE949AB-57AA-12BA-BE7E-79C2C7400A55}"/>
                </a:ext>
              </a:extLst>
            </p:cNvPr>
            <p:cNvSpPr txBox="1"/>
            <p:nvPr/>
          </p:nvSpPr>
          <p:spPr>
            <a:xfrm>
              <a:off x="1423656" y="4876800"/>
              <a:ext cx="62293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/>
                <a:t>Fewer than 10% of the segments had verified EPB structure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b="1" dirty="0"/>
                <a:t>A small number of PPB passes were attributed to unfavorable geometries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/>
                <a:t>90% of the PPB passes could not be associated with EPB structure 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5A4FB5-D25F-2AD9-420B-1DBF3055432D}"/>
                </a:ext>
              </a:extLst>
            </p:cNvPr>
            <p:cNvSpPr/>
            <p:nvPr/>
          </p:nvSpPr>
          <p:spPr>
            <a:xfrm>
              <a:off x="1364069" y="4913968"/>
              <a:ext cx="6229350" cy="14953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6D3E3AA-C33E-EF67-D0E5-F51784C0A9EB}"/>
              </a:ext>
            </a:extLst>
          </p:cNvPr>
          <p:cNvSpPr txBox="1"/>
          <p:nvPr/>
        </p:nvSpPr>
        <p:spPr>
          <a:xfrm>
            <a:off x="571500" y="1501682"/>
            <a:ext cx="32766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          </a:t>
            </a:r>
            <a:r>
              <a:rPr lang="en-US" sz="1200" b="1" dirty="0"/>
              <a:t>Segment Structure Summary </a:t>
            </a:r>
          </a:p>
          <a:p>
            <a:r>
              <a:rPr lang="en-US" sz="1200" b="1" dirty="0"/>
              <a:t>                    Hong Kong  1159 segs	 </a:t>
            </a:r>
          </a:p>
          <a:p>
            <a:r>
              <a:rPr lang="en-US" sz="1200" b="1" dirty="0"/>
              <a:t>                              EPB          PPB         P12</a:t>
            </a:r>
          </a:p>
          <a:p>
            <a:r>
              <a:rPr lang="en-US" sz="1200" b="1" dirty="0"/>
              <a:t>BP_OK=722	          85	     </a:t>
            </a:r>
            <a:r>
              <a:rPr lang="en-US" sz="1200" b="1" dirty="0">
                <a:solidFill>
                  <a:srgbClr val="00B050"/>
                </a:solidFill>
              </a:rPr>
              <a:t>314	323</a:t>
            </a:r>
          </a:p>
          <a:p>
            <a:r>
              <a:rPr lang="en-US" sz="1200" b="1" dirty="0"/>
              <a:t>EX_OK=193	          </a:t>
            </a:r>
            <a:r>
              <a:rPr lang="en-US" sz="1200" b="1" dirty="0">
                <a:highlight>
                  <a:srgbClr val="FF00FF"/>
                </a:highlight>
              </a:rPr>
              <a:t>32</a:t>
            </a:r>
            <a:r>
              <a:rPr lang="en-US" sz="1200" b="1" dirty="0"/>
              <a:t>	       88	  73</a:t>
            </a:r>
          </a:p>
          <a:p>
            <a:r>
              <a:rPr lang="en-US" sz="1200" b="1" dirty="0"/>
              <a:t>                     Lampedusa  586 segs	</a:t>
            </a:r>
          </a:p>
          <a:p>
            <a:pPr algn="ctr"/>
            <a:r>
              <a:rPr lang="en-US" sz="1200" b="1" dirty="0"/>
              <a:t>                            EPB	   PPB        P12</a:t>
            </a:r>
          </a:p>
          <a:p>
            <a:r>
              <a:rPr lang="en-US" sz="1200" b="1" dirty="0"/>
              <a:t>BP_OK= 321	           7              </a:t>
            </a:r>
            <a:r>
              <a:rPr lang="en-US" sz="1200" b="1" dirty="0">
                <a:solidFill>
                  <a:srgbClr val="00B050"/>
                </a:solidFill>
              </a:rPr>
              <a:t>144          170</a:t>
            </a:r>
          </a:p>
          <a:p>
            <a:r>
              <a:rPr lang="en-US" sz="1200" b="1" dirty="0"/>
              <a:t>EX_OK=   11	           </a:t>
            </a:r>
            <a:r>
              <a:rPr lang="en-US" sz="1200" b="1" dirty="0">
                <a:highlight>
                  <a:srgbClr val="FF00FF"/>
                </a:highlight>
              </a:rPr>
              <a:t>0</a:t>
            </a:r>
            <a:r>
              <a:rPr lang="en-US" sz="1200" b="1" dirty="0"/>
              <a:t>	         4	    7</a:t>
            </a:r>
          </a:p>
          <a:p>
            <a:pPr algn="ctr"/>
            <a:r>
              <a:rPr lang="en-US" sz="1200" b="1" dirty="0"/>
              <a:t>                     Malindi  646 segs			</a:t>
            </a:r>
          </a:p>
          <a:p>
            <a:r>
              <a:rPr lang="en-US" sz="1200" b="1" dirty="0"/>
              <a:t>                              EPB	     PPB	P12</a:t>
            </a:r>
          </a:p>
          <a:p>
            <a:r>
              <a:rPr lang="en-US" sz="1200" b="1" dirty="0"/>
              <a:t>BP_OK= 377            9	      </a:t>
            </a:r>
            <a:r>
              <a:rPr lang="en-US" sz="1200" b="1" dirty="0">
                <a:solidFill>
                  <a:srgbClr val="00B050"/>
                </a:solidFill>
              </a:rPr>
              <a:t>228	 140</a:t>
            </a:r>
          </a:p>
          <a:p>
            <a:r>
              <a:rPr lang="en-US" sz="1200" b="1" dirty="0"/>
              <a:t>EX_OK= 377            </a:t>
            </a:r>
            <a:r>
              <a:rPr lang="en-US" sz="1200" b="1" dirty="0">
                <a:highlight>
                  <a:srgbClr val="FF00FF"/>
                </a:highlight>
              </a:rPr>
              <a:t>9</a:t>
            </a:r>
            <a:r>
              <a:rPr lang="en-US" sz="1200" b="1" dirty="0"/>
              <a:t>	      228	 140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4964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/>
          <p:cNvPicPr>
            <a:picLocks noChangeAspect="1"/>
          </p:cNvPicPr>
          <p:nvPr/>
        </p:nvPicPr>
        <p:blipFill>
          <a:blip r:embed="rId3" cstate="print"/>
          <a:srcRect t="9041" r="-4317" b="30000"/>
          <a:stretch>
            <a:fillRect/>
          </a:stretch>
        </p:blipFill>
        <p:spPr bwMode="auto">
          <a:xfrm>
            <a:off x="304800" y="247650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898B244-AB17-4763-9AB9-78F9005C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2DC9B-1293-47C3-94F2-31B5EDF1F0C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0E15B3-DEE7-7B31-94FA-212C3A932D12}"/>
              </a:ext>
            </a:extLst>
          </p:cNvPr>
          <p:cNvSpPr txBox="1"/>
          <p:nvPr/>
        </p:nvSpPr>
        <p:spPr>
          <a:xfrm>
            <a:off x="2776502" y="290016"/>
            <a:ext cx="341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EPB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PPB</a:t>
            </a:r>
            <a:r>
              <a:rPr lang="en-US" sz="2400" b="1" dirty="0"/>
              <a:t> Comparison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EFF8F9-1F33-EECC-021E-CB96F5E49DB7}"/>
              </a:ext>
            </a:extLst>
          </p:cNvPr>
          <p:cNvGrpSpPr/>
          <p:nvPr/>
        </p:nvGrpSpPr>
        <p:grpSpPr>
          <a:xfrm>
            <a:off x="1011215" y="3595780"/>
            <a:ext cx="3636985" cy="2727739"/>
            <a:chOff x="541036" y="3595780"/>
            <a:chExt cx="3636985" cy="272773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D57C692-5783-B45E-AA5E-A466CE656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36" y="3595780"/>
              <a:ext cx="3636985" cy="2727739"/>
            </a:xfrm>
            <a:prstGeom prst="rect">
              <a:avLst/>
            </a:prstGeom>
          </p:spPr>
        </p:pic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32E8FAD0-2689-475D-39A4-26A98FF67BBE}"/>
                </a:ext>
              </a:extLst>
            </p:cNvPr>
            <p:cNvSpPr/>
            <p:nvPr/>
          </p:nvSpPr>
          <p:spPr>
            <a:xfrm rot="19437509">
              <a:off x="2349853" y="4204519"/>
              <a:ext cx="152400" cy="609587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8114912-7000-06F8-6E9E-7488082F427D}"/>
                </a:ext>
              </a:extLst>
            </p:cNvPr>
            <p:cNvCxnSpPr>
              <a:cxnSpLocks/>
            </p:cNvCxnSpPr>
            <p:nvPr/>
          </p:nvCxnSpPr>
          <p:spPr>
            <a:xfrm>
              <a:off x="1295400" y="5105400"/>
              <a:ext cx="1193242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0DBAB14-97E6-1063-B7F5-A51437EE156A}"/>
              </a:ext>
            </a:extLst>
          </p:cNvPr>
          <p:cNvGrpSpPr/>
          <p:nvPr/>
        </p:nvGrpSpPr>
        <p:grpSpPr>
          <a:xfrm>
            <a:off x="4953001" y="3638551"/>
            <a:ext cx="3581399" cy="2686049"/>
            <a:chOff x="4315933" y="3638551"/>
            <a:chExt cx="3581399" cy="268604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4DF581E-9C6E-31B1-BBF2-34DDAD0C4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5933" y="3638551"/>
              <a:ext cx="3581399" cy="2686049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E470D55-F8B3-9CDA-FF67-E234A9B7CE2C}"/>
                </a:ext>
              </a:extLst>
            </p:cNvPr>
            <p:cNvCxnSpPr>
              <a:cxnSpLocks/>
            </p:cNvCxnSpPr>
            <p:nvPr/>
          </p:nvCxnSpPr>
          <p:spPr>
            <a:xfrm>
              <a:off x="5131358" y="5105400"/>
              <a:ext cx="1193242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80F5AD3-50DF-46AB-1230-9FA914A71262}"/>
              </a:ext>
            </a:extLst>
          </p:cNvPr>
          <p:cNvGrpSpPr/>
          <p:nvPr/>
        </p:nvGrpSpPr>
        <p:grpSpPr>
          <a:xfrm>
            <a:off x="3013238" y="1046159"/>
            <a:ext cx="5673562" cy="2686050"/>
            <a:chOff x="2489947" y="1046159"/>
            <a:chExt cx="5673562" cy="26860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8D9C62-527C-3EED-A0BA-4EA365682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947" y="1046159"/>
              <a:ext cx="3581400" cy="2686050"/>
            </a:xfrm>
            <a:prstGeom prst="rect">
              <a:avLst/>
            </a:prstGeom>
          </p:spPr>
        </p:pic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2C4C9097-A478-919A-8AD8-78FDB088BAFD}"/>
                </a:ext>
              </a:extLst>
            </p:cNvPr>
            <p:cNvSpPr/>
            <p:nvPr/>
          </p:nvSpPr>
          <p:spPr>
            <a:xfrm rot="19437509">
              <a:off x="4495801" y="1587909"/>
              <a:ext cx="152400" cy="609587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B76C1CC-82BA-79A6-FCEE-15F002D19A68}"/>
                </a:ext>
              </a:extLst>
            </p:cNvPr>
            <p:cNvCxnSpPr>
              <a:cxnSpLocks/>
            </p:cNvCxnSpPr>
            <p:nvPr/>
          </p:nvCxnSpPr>
          <p:spPr>
            <a:xfrm>
              <a:off x="3581400" y="2514600"/>
              <a:ext cx="1193242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0777517-488E-6CAC-3605-308AFAE4D08A}"/>
                </a:ext>
              </a:extLst>
            </p:cNvPr>
            <p:cNvSpPr txBox="1"/>
            <p:nvPr/>
          </p:nvSpPr>
          <p:spPr>
            <a:xfrm>
              <a:off x="5805171" y="1663207"/>
              <a:ext cx="2358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PPB structure =&gt; 20 dB U shift </a:t>
              </a:r>
            </a:p>
            <a:p>
              <a:r>
                <a:rPr lang="en-US" sz="1200" dirty="0"/>
                <a:t>associated mainly with large p1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F94489-699B-73DF-2383-68E51F1D8745}"/>
              </a:ext>
            </a:extLst>
          </p:cNvPr>
          <p:cNvGrpSpPr/>
          <p:nvPr/>
        </p:nvGrpSpPr>
        <p:grpSpPr>
          <a:xfrm>
            <a:off x="60033" y="1853411"/>
            <a:ext cx="3064167" cy="813589"/>
            <a:chOff x="645555" y="1900236"/>
            <a:chExt cx="3590925" cy="103822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AD70F2C-6CCE-F8DB-88A7-4429FF413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555" y="1900236"/>
              <a:ext cx="3590925" cy="1038225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4CEB8AD-12D0-8309-4067-D5F35227CABF}"/>
                </a:ext>
              </a:extLst>
            </p:cNvPr>
            <p:cNvSpPr/>
            <p:nvPr/>
          </p:nvSpPr>
          <p:spPr>
            <a:xfrm>
              <a:off x="3976311" y="2419348"/>
              <a:ext cx="179540" cy="1707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12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8E378-3709-96EC-139C-2B1FABCF4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>
            <a:extLst>
              <a:ext uri="{FF2B5EF4-FFF2-40B4-BE49-F238E27FC236}">
                <a16:creationId xmlns:a16="http://schemas.microsoft.com/office/drawing/2014/main" id="{ACAE5CAE-07A5-1932-46A8-24936A2366D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9041" r="-4317" b="30000"/>
          <a:stretch>
            <a:fillRect/>
          </a:stretch>
        </p:blipFill>
        <p:spPr bwMode="auto">
          <a:xfrm>
            <a:off x="304800" y="247650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>
            <a:extLst>
              <a:ext uri="{FF2B5EF4-FFF2-40B4-BE49-F238E27FC236}">
                <a16:creationId xmlns:a16="http://schemas.microsoft.com/office/drawing/2014/main" id="{3EA49670-F64C-04E6-CDDC-B232F626E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3918E8-9871-D382-4793-94E3C4F5FC2B}"/>
              </a:ext>
            </a:extLst>
          </p:cNvPr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4005F9EC-B088-60D7-D46D-545820F3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2DC9B-1293-47C3-94F2-31B5EDF1F0C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89FEEA-5337-15F2-D5BD-20A3F5BB09F5}"/>
              </a:ext>
            </a:extLst>
          </p:cNvPr>
          <p:cNvSpPr txBox="1"/>
          <p:nvPr/>
        </p:nvSpPr>
        <p:spPr>
          <a:xfrm>
            <a:off x="3348771" y="290016"/>
            <a:ext cx="2271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PPB Structure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F5BEF3-91A1-5629-0CF2-FFF0AD75C5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82" y="2390204"/>
            <a:ext cx="3894718" cy="2520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DC777F-169B-3C45-17AA-B5895D7BEB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2" y="2370309"/>
            <a:ext cx="3127343" cy="25333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F1005C-CF05-AEFE-FFE2-313E4CE2429E}"/>
              </a:ext>
            </a:extLst>
          </p:cNvPr>
          <p:cNvSpPr txBox="1"/>
          <p:nvPr/>
        </p:nvSpPr>
        <p:spPr>
          <a:xfrm>
            <a:off x="1883820" y="1764268"/>
            <a:ext cx="1087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BP IPE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769741-D9D2-4F80-DAF3-BA32E2383018}"/>
              </a:ext>
            </a:extLst>
          </p:cNvPr>
          <p:cNvSpPr txBox="1"/>
          <p:nvPr/>
        </p:nvSpPr>
        <p:spPr>
          <a:xfrm>
            <a:off x="6086874" y="1764268"/>
            <a:ext cx="93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DE0BCC-846A-E8C3-ECA2-DFA317901126}"/>
              </a:ext>
            </a:extLst>
          </p:cNvPr>
          <p:cNvSpPr txBox="1"/>
          <p:nvPr/>
        </p:nvSpPr>
        <p:spPr>
          <a:xfrm>
            <a:off x="2717365" y="5168318"/>
            <a:ext cx="3175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MPS simulations using PPB parameters</a:t>
            </a:r>
          </a:p>
          <a:p>
            <a:r>
              <a:rPr lang="en-US" sz="1200" dirty="0"/>
              <a:t>generate statistically equivalent realizations </a:t>
            </a:r>
          </a:p>
        </p:txBody>
      </p:sp>
    </p:spTree>
    <p:extLst>
      <p:ext uri="{BB962C8B-B14F-4D97-AF65-F5344CB8AC3E}">
        <p14:creationId xmlns:p14="http://schemas.microsoft.com/office/powerpoint/2010/main" val="3203855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0189C-6546-9602-5986-1424B7FA1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>
            <a:extLst>
              <a:ext uri="{FF2B5EF4-FFF2-40B4-BE49-F238E27FC236}">
                <a16:creationId xmlns:a16="http://schemas.microsoft.com/office/drawing/2014/main" id="{733BDEEC-2B55-16A1-9F2F-EDC657EF3C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9041" r="-4317" b="30000"/>
          <a:stretch>
            <a:fillRect/>
          </a:stretch>
        </p:blipFill>
        <p:spPr bwMode="auto">
          <a:xfrm>
            <a:off x="304800" y="247650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>
            <a:extLst>
              <a:ext uri="{FF2B5EF4-FFF2-40B4-BE49-F238E27FC236}">
                <a16:creationId xmlns:a16="http://schemas.microsoft.com/office/drawing/2014/main" id="{D5F0C0F6-8718-3C95-06DA-8844A165B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10FF7C-AE62-C334-B655-F04162D64E65}"/>
              </a:ext>
            </a:extLst>
          </p:cNvPr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E31F221-7DFF-DE27-E783-77510B0A8DBB}"/>
              </a:ext>
            </a:extLst>
          </p:cNvPr>
          <p:cNvSpPr txBox="1"/>
          <p:nvPr/>
        </p:nvSpPr>
        <p:spPr>
          <a:xfrm>
            <a:off x="2286000" y="21885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Summary and Conclusions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2A303C-9ABD-F502-EFBF-4AB6C5318A2F}"/>
              </a:ext>
            </a:extLst>
          </p:cNvPr>
          <p:cNvSpPr txBox="1"/>
          <p:nvPr/>
        </p:nvSpPr>
        <p:spPr>
          <a:xfrm>
            <a:off x="838200" y="1305341"/>
            <a:ext cx="7239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characteristic two-component EPB structure was found in low latitude GNSS data only in a small number of segments with favorable field connections from penetration points to the geomagnetic equatorial plane (e. g. Slide 4 left frame).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Convergent field geometry accounted for p1&gt;p2 in only a small number of segments.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than 90% of the moderate to strongly scintillating segments were associated with enhanced large-scale structure                   (e. g. Slide 5).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association large-scale variations are readily identified in the BP phase.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large-scale variations are suggestive of traveling ionospheric disturbances.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 diagnostic analyses of large-scale structure are being pursued to determine the source of the PPB structure.</a:t>
            </a:r>
          </a:p>
        </p:txBody>
      </p:sp>
    </p:spTree>
    <p:extLst>
      <p:ext uri="{BB962C8B-B14F-4D97-AF65-F5344CB8AC3E}">
        <p14:creationId xmlns:p14="http://schemas.microsoft.com/office/powerpoint/2010/main" val="93395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676E2-784D-5AEC-E727-35C056033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r_logo.png">
            <a:extLst>
              <a:ext uri="{FF2B5EF4-FFF2-40B4-BE49-F238E27FC236}">
                <a16:creationId xmlns:a16="http://schemas.microsoft.com/office/drawing/2014/main" id="{5E57972C-40EF-5152-4DE2-783B8FF688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9041" r="-4317" b="30000"/>
          <a:stretch>
            <a:fillRect/>
          </a:stretch>
        </p:blipFill>
        <p:spPr bwMode="auto">
          <a:xfrm>
            <a:off x="304800" y="247650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>
            <a:extLst>
              <a:ext uri="{FF2B5EF4-FFF2-40B4-BE49-F238E27FC236}">
                <a16:creationId xmlns:a16="http://schemas.microsoft.com/office/drawing/2014/main" id="{105A1584-15C3-D454-D14D-AEC8B9755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854075"/>
            <a:ext cx="8077200" cy="635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D29600"/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8DD4CA-9777-AB24-FBCA-AB274C8FD70E}"/>
              </a:ext>
            </a:extLst>
          </p:cNvPr>
          <p:cNvCxnSpPr/>
          <p:nvPr/>
        </p:nvCxnSpPr>
        <p:spPr>
          <a:xfrm>
            <a:off x="514350" y="944563"/>
            <a:ext cx="80772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C102A1C-FC8E-56BD-E0E1-F1A0913F4861}"/>
              </a:ext>
            </a:extLst>
          </p:cNvPr>
          <p:cNvSpPr txBox="1"/>
          <p:nvPr/>
        </p:nvSpPr>
        <p:spPr>
          <a:xfrm>
            <a:off x="3836076" y="290016"/>
            <a:ext cx="1297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Backup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D20C33D-6B66-2C45-E203-ECAF7A329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2DC9B-1293-47C3-94F2-31B5EDF1F0C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717EE3-4AC1-0385-1698-A5072D279696}"/>
              </a:ext>
            </a:extLst>
          </p:cNvPr>
          <p:cNvSpPr/>
          <p:nvPr/>
        </p:nvSpPr>
        <p:spPr>
          <a:xfrm>
            <a:off x="5867400" y="3962400"/>
            <a:ext cx="1295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E4EF9F-2677-F89E-1948-225C7922A0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09650"/>
            <a:ext cx="6379386" cy="4114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EE9693-4F35-18C2-96FC-53AE66AC01D8}"/>
              </a:ext>
            </a:extLst>
          </p:cNvPr>
          <p:cNvSpPr txBox="1"/>
          <p:nvPr/>
        </p:nvSpPr>
        <p:spPr>
          <a:xfrm>
            <a:off x="5054600" y="5147528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Cross-field sampling resolves the defining 2D EPB 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EF0AF-C75F-BA61-11B6-A0B3E463A708}"/>
              </a:ext>
            </a:extLst>
          </p:cNvPr>
          <p:cNvSpPr txBox="1"/>
          <p:nvPr/>
        </p:nvSpPr>
        <p:spPr>
          <a:xfrm>
            <a:off x="1157692" y="5216803"/>
            <a:ext cx="3124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Meridian-plane sampling captures large-scale structure  </a:t>
            </a:r>
          </a:p>
        </p:txBody>
      </p:sp>
    </p:spTree>
    <p:extLst>
      <p:ext uri="{BB962C8B-B14F-4D97-AF65-F5344CB8AC3E}">
        <p14:creationId xmlns:p14="http://schemas.microsoft.com/office/powerpoint/2010/main" val="178431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5495</TotalTime>
  <Words>501</Words>
  <Application>Microsoft Office PowerPoint</Application>
  <PresentationFormat>On-screen Show (4:3)</PresentationFormat>
  <Paragraphs>86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Charis SIL</vt:lpstr>
      <vt:lpstr>Office Theme</vt:lpstr>
      <vt:lpstr>Equatorial Ionosphere Structure Variation Induced by Magnetic Field Curvature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Mizuno</dc:creator>
  <cp:lastModifiedBy>Charles Rino</cp:lastModifiedBy>
  <cp:revision>208</cp:revision>
  <cp:lastPrinted>1601-01-01T00:00:00Z</cp:lastPrinted>
  <dcterms:created xsi:type="dcterms:W3CDTF">1601-01-01T00:00:00Z</dcterms:created>
  <dcterms:modified xsi:type="dcterms:W3CDTF">2026-05-16T17:32:00Z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